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_rels/chart10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0.xlsx"/></Relationships>
</file>

<file path=ppt/charts/_rels/chart1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1.xlsx"/></Relationships>
</file>

<file path=ppt/charts/_rels/chart1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2.xlsx"/></Relationships>
</file>

<file path=ppt/charts/_rels/chart1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3.xlsx"/></Relationships>
</file>

<file path=ppt/charts/_rels/chart1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4.xlsx"/></Relationships>
</file>

<file path=ppt/charts/_rels/chart1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下振れ</c:v>
                </c:pt>
              </c:strCache>
            </c:strRef>
          </c:tx>
          <c:spPr>
            <a:solidFill>
              <a:srgbClr val="C8C8C8"/>
            </a:solidFill>
            <a:ln>
              <a:noFill/>
            </a:ln>
          </c:spPr>
          <c:dPt>
            <c:idx val="0"/>
            <c:spPr>
              <a:solidFill>
                <a:srgbClr val="FFC700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販売単価</c:v>
                </c:pt>
                <c:pt idx="1">
                  <c:v>販売数量</c:v>
                </c:pt>
                <c:pt idx="2">
                  <c:v>原材料費</c:v>
                </c:pt>
                <c:pt idx="3">
                  <c:v>人件費</c:v>
                </c:pt>
                <c:pt idx="4">
                  <c:v>為替レート</c:v>
                </c:pt>
                <c:pt idx="5">
                  <c:v>物流費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-18</c:v>
                </c:pt>
                <c:pt idx="1">
                  <c:v>-14</c:v>
                </c:pt>
                <c:pt idx="2">
                  <c:v>-9</c:v>
                </c:pt>
                <c:pt idx="3">
                  <c:v>-6</c:v>
                </c:pt>
                <c:pt idx="4">
                  <c:v>-4</c:v>
                </c:pt>
                <c:pt idx="5">
                  <c:v>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上振れ</c:v>
                </c:pt>
              </c:strCache>
            </c:strRef>
          </c:tx>
          <c:spPr>
            <a:solidFill>
              <a:srgbClr val="A6A6A6"/>
            </a:solidFill>
            <a:ln>
              <a:noFill/>
            </a:ln>
          </c:spPr>
          <c:dPt>
            <c:idx val="0"/>
            <c:spPr>
              <a:solidFill>
                <a:srgbClr val="FFC700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販売単価</c:v>
                </c:pt>
                <c:pt idx="1">
                  <c:v>販売数量</c:v>
                </c:pt>
                <c:pt idx="2">
                  <c:v>原材料費</c:v>
                </c:pt>
                <c:pt idx="3">
                  <c:v>人件費</c:v>
                </c:pt>
                <c:pt idx="4">
                  <c:v>為替レート</c:v>
                </c:pt>
                <c:pt idx="5">
                  <c:v>物流費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16</c:v>
                </c:pt>
                <c:pt idx="1">
                  <c:v>12</c:v>
                </c:pt>
                <c:pt idx="2">
                  <c:v>8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</c:ser>
        <c:dLbls>
          <c:numFmt formatCode="+0;-0;0" sourceLinked="0"/>
          <c:txPr>
            <a:bodyPr/>
            <a:lstStyle/>
            <a:p>
              <a:pPr>
                <a:defRPr sz="1200" b="0">
                  <a:solidFill>
                    <a:srgbClr val="222222"/>
                  </a:solidFill>
                  <a:latin typeface="Yu Gothi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majorTickMark val="none"/>
        <c:minorTickMark val="none"/>
        <c:tickLblPos val="low"/>
        <c:spPr>
          <a:ln w="12700">
            <a:solidFill>
              <a:srgbClr val="A6A6A6"/>
            </a:solidFill>
          </a:ln>
        </c:spPr>
        <c:txPr>
          <a:bodyPr/>
          <a:lstStyle/>
          <a:p>
            <a:pPr>
              <a:defRPr sz="1200">
                <a:solidFill>
                  <a:srgbClr val="222222"/>
                </a:solidFill>
              </a:defRPr>
            </a:pPr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max val="25.0"/>
          <c:min val="-25.0"/>
        </c:scaling>
        <c:delete val="0"/>
        <c:axPos val="b"/>
        <c:majorGridlines>
          <c:spPr>
            <a:ln w="9525">
              <a:solidFill>
                <a:srgbClr val="D9D9D9"/>
              </a:solidFill>
            </a:ln>
          </c:spPr>
        </c:majorGridlines>
        <c:numFmt formatCode="+0;-0;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B6B6B"/>
                </a:solidFill>
              </a:defRPr>
            </a:pPr>
          </a:p>
        </c:txPr>
        <c:crossAx val="2068027336"/>
        <c:crosses val="autoZero"/>
        <c:majorUnit val="10.0"/>
      </c:valAx>
    </c:plotArea>
    <c:legend>
      <c:legendPos val="b"/>
      <c:overlay val="0"/>
      <c:txPr>
        <a:bodyPr/>
        <a:lstStyle/>
        <a:p>
          <a:pPr>
            <a:defRPr sz="1200">
              <a:solidFill>
                <a:srgbClr val="222222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楽観</c:v>
                </c:pt>
              </c:strCache>
            </c:strRef>
          </c:tx>
          <c:spPr>
            <a:ln w="19050">
              <a:solidFill>
                <a:srgbClr val="222222"/>
              </a:solidFill>
            </a:ln>
          </c:spPr>
          <c:marker>
            <c:symbol val="circle"/>
            <c:size val="7"/>
            <c:spPr>
              <a:solidFill>
                <a:srgbClr val="222222"/>
              </a:solidFill>
              <a:ln>
                <a:solidFill>
                  <a:srgbClr val="222222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20X1</c:v>
                </c:pt>
                <c:pt idx="1">
                  <c:v>20X2</c:v>
                </c:pt>
                <c:pt idx="2">
                  <c:v>20X3</c:v>
                </c:pt>
                <c:pt idx="3">
                  <c:v>20X4</c:v>
                </c:pt>
                <c:pt idx="4">
                  <c:v>20X5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118</c:v>
                </c:pt>
                <c:pt idx="2">
                  <c:v>138</c:v>
                </c:pt>
                <c:pt idx="3">
                  <c:v>160</c:v>
                </c:pt>
                <c:pt idx="4">
                  <c:v>185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標準</c:v>
                </c:pt>
              </c:strCache>
            </c:strRef>
          </c:tx>
          <c:spPr>
            <a:ln w="38100">
              <a:solidFill>
                <a:srgbClr val="FFC700"/>
              </a:solidFill>
            </a:ln>
          </c:spPr>
          <c:marker>
            <c:symbol val="circle"/>
            <c:size val="8"/>
            <c:spPr>
              <a:solidFill>
                <a:srgbClr val="FFC700"/>
              </a:solidFill>
              <a:ln>
                <a:solidFill>
                  <a:srgbClr val="FFC700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20X1</c:v>
                </c:pt>
                <c:pt idx="1">
                  <c:v>20X2</c:v>
                </c:pt>
                <c:pt idx="2">
                  <c:v>20X3</c:v>
                </c:pt>
                <c:pt idx="3">
                  <c:v>20X4</c:v>
                </c:pt>
                <c:pt idx="4">
                  <c:v>20X5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100</c:v>
                </c:pt>
                <c:pt idx="1">
                  <c:v>110</c:v>
                </c:pt>
                <c:pt idx="2">
                  <c:v>121</c:v>
                </c:pt>
                <c:pt idx="3">
                  <c:v>133</c:v>
                </c:pt>
                <c:pt idx="4">
                  <c:v>146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悲観</c:v>
                </c:pt>
              </c:strCache>
            </c:strRef>
          </c:tx>
          <c:spPr>
            <a:ln w="19050">
              <a:solidFill>
                <a:srgbClr val="A6A6A6"/>
              </a:solidFill>
              <a:prstDash val="dash"/>
            </a:ln>
          </c:spPr>
          <c:marker>
            <c:symbol val="circle"/>
            <c:size val="7"/>
            <c:spPr>
              <a:solidFill>
                <a:srgbClr val="A6A6A6"/>
              </a:solidFill>
              <a:ln>
                <a:solidFill>
                  <a:srgbClr val="A6A6A6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20X1</c:v>
                </c:pt>
                <c:pt idx="1">
                  <c:v>20X2</c:v>
                </c:pt>
                <c:pt idx="2">
                  <c:v>20X3</c:v>
                </c:pt>
                <c:pt idx="3">
                  <c:v>20X4</c:v>
                </c:pt>
                <c:pt idx="4">
                  <c:v>20X5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100</c:v>
                </c:pt>
                <c:pt idx="1">
                  <c:v>102</c:v>
                </c:pt>
                <c:pt idx="2">
                  <c:v>104</c:v>
                </c:pt>
                <c:pt idx="3">
                  <c:v>105</c:v>
                </c:pt>
                <c:pt idx="4">
                  <c:v>106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rgbClr val="A6A6A6"/>
            </a:solidFill>
          </a:ln>
        </c:spPr>
        <c:txPr>
          <a:bodyPr/>
          <a:lstStyle/>
          <a:p>
            <a:pPr>
              <a:defRPr sz="1200">
                <a:solidFill>
                  <a:srgbClr val="222222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200.0"/>
          <c:min val="80.0"/>
        </c:scaling>
        <c:delete val="0"/>
        <c:axPos val="l"/>
        <c:majorGridlines>
          <c:spPr>
            <a:ln w="9525">
              <a:solidFill>
                <a:srgbClr val="D9D9D9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B6B6B"/>
                </a:solidFill>
              </a:defRPr>
            </a:pPr>
          </a:p>
        </c:txPr>
        <c:crossAx val="2118791784"/>
        <c:crosses val="autoZero"/>
        <c:majorUnit val="20.0"/>
      </c:valAx>
    </c:plotArea>
    <c:legend>
      <c:legendPos val="t"/>
      <c:overlay val="0"/>
      <c:txPr>
        <a:bodyPr/>
        <a:lstStyle/>
        <a:p>
          <a:pPr>
            <a:defRPr sz="1200">
              <a:solidFill>
                <a:srgbClr val="222222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plotArea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売上高</c:v>
                </c:pt>
              </c:strCache>
            </c:strRef>
          </c:tx>
          <c:spPr>
            <a:ln w="25400">
              <a:solidFill>
                <a:srgbClr val="222222"/>
              </a:solidFill>
            </a:ln>
          </c:spPr>
          <c:marker>
            <c:symbol val="none"/>
          </c:marker>
          <c:xVal>
            <c:numRef>
              <c:f>Sheet1!$A$2:$A$3</c:f>
              <c:numCache>
                <c:formatCode>General</c:formatCode>
                <c:ptCount val="2"/>
                <c:pt idx="0">
                  <c:v>0</c:v>
                </c:pt>
                <c:pt idx="1">
                  <c:v>100</c:v>
                </c:pt>
              </c:numCache>
            </c:numRef>
          </c:xVal>
          <c:y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1000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総費用</c:v>
                </c:pt>
              </c:strCache>
            </c:strRef>
          </c:tx>
          <c:spPr>
            <a:ln w="25400">
              <a:solidFill>
                <a:srgbClr val="A6A6A6"/>
              </a:solidFill>
            </a:ln>
          </c:spPr>
          <c:marker>
            <c:symbol val="none"/>
          </c:marker>
          <c:xVal>
            <c:numRef>
              <c:f>Sheet1!$A$6:$A$7</c:f>
              <c:numCache>
                <c:formatCode>General</c:formatCode>
                <c:ptCount val="2"/>
                <c:pt idx="0">
                  <c:v>0</c:v>
                </c:pt>
                <c:pt idx="1">
                  <c:v>100</c:v>
                </c:pt>
              </c:numCache>
            </c:numRef>
          </c:xVal>
          <c:yVal>
            <c:numRef>
              <c:f>Sheet1!$B$6:$B$7</c:f>
              <c:numCache>
                <c:formatCode>General</c:formatCode>
                <c:ptCount val="2"/>
                <c:pt idx="0">
                  <c:v>300</c:v>
                </c:pt>
                <c:pt idx="1">
                  <c:v>800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Sheet1!$B$9</c:f>
              <c:strCache>
                <c:ptCount val="1"/>
                <c:pt idx="0">
                  <c:v>固定費</c:v>
                </c:pt>
              </c:strCache>
            </c:strRef>
          </c:tx>
          <c:spPr>
            <a:ln w="15875">
              <a:solidFill>
                <a:srgbClr val="A6A6A6"/>
              </a:solidFill>
              <a:prstDash val="dash"/>
            </a:ln>
          </c:spPr>
          <c:marker>
            <c:symbol val="none"/>
          </c:marker>
          <c:xVal>
            <c:numRef>
              <c:f>Sheet1!$A$10:$A$11</c:f>
              <c:numCache>
                <c:formatCode>General</c:formatCode>
                <c:ptCount val="2"/>
                <c:pt idx="0">
                  <c:v>0</c:v>
                </c:pt>
                <c:pt idx="1">
                  <c:v>100</c:v>
                </c:pt>
              </c:numCache>
            </c:numRef>
          </c:xVal>
          <c:yVal>
            <c:numRef>
              <c:f>Sheet1!$B$10:$B$11</c:f>
              <c:numCache>
                <c:formatCode>General</c:formatCode>
                <c:ptCount val="2"/>
                <c:pt idx="0">
                  <c:v>300</c:v>
                </c:pt>
                <c:pt idx="1">
                  <c:v>300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Sheet1!$B$13</c:f>
              <c:strCache>
                <c:ptCount val="1"/>
                <c:pt idx="0">
                  <c:v>損益分岐点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4"/>
            <c:spPr>
              <a:solidFill>
                <a:srgbClr val="FFC700"/>
              </a:solidFill>
              <a:ln>
                <a:solidFill>
                  <a:srgbClr val="222222"/>
                </a:solidFill>
              </a:ln>
            </c:spPr>
          </c:marker>
          <c:xVal>
            <c:numRef>
              <c:f>Sheet1!$A$14:$A$14</c:f>
              <c:numCache>
                <c:formatCode>General</c:formatCode>
                <c:ptCount val="1"/>
                <c:pt idx="0">
                  <c:v>60</c:v>
                </c:pt>
              </c:numCache>
            </c:numRef>
          </c:xVal>
          <c:yVal>
            <c:numRef>
              <c:f>Sheet1!$B$14:$B$14</c:f>
              <c:numCache>
                <c:formatCode>General</c:formatCode>
                <c:ptCount val="1"/>
                <c:pt idx="0">
                  <c:v>600</c:v>
                </c:pt>
              </c:numCache>
            </c:numRef>
          </c:yVal>
          <c:smooth val="0"/>
        </c:ser>
        <c:axId val="2128940872"/>
        <c:axId val="2129643912"/>
      </c:scatterChart>
      <c:valAx>
        <c:axId val="2128940872"/>
        <c:scaling>
          <c:orientation val="minMax"/>
          <c:max val="100.0"/>
          <c:min val="0.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2700">
            <a:solidFill>
              <a:srgbClr val="A6A6A6"/>
            </a:solidFill>
          </a:ln>
        </c:spPr>
        <c:txPr>
          <a:bodyPr/>
          <a:lstStyle/>
          <a:p>
            <a:pPr>
              <a:defRPr sz="1200">
                <a:solidFill>
                  <a:srgbClr val="222222"/>
                </a:solidFill>
              </a:defRPr>
            </a:pPr>
          </a:p>
        </c:txPr>
        <c:crossAx val="2129643912"/>
        <c:crosses val="autoZero"/>
        <c:crossBetween val="midCat"/>
        <c:majorUnit val="20.0"/>
      </c:valAx>
      <c:valAx>
        <c:axId val="2129643912"/>
        <c:scaling>
          <c:orientation val="minMax"/>
          <c:max val="1000.0"/>
          <c:min val="0.0"/>
        </c:scaling>
        <c:delete val="0"/>
        <c:axPos val="l"/>
        <c:majorGridlines>
          <c:spPr>
            <a:ln w="9525">
              <a:solidFill>
                <a:srgbClr val="D9D9D9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B6B6B"/>
                </a:solidFill>
              </a:defRPr>
            </a:pPr>
          </a:p>
        </c:txPr>
        <c:crossAx val="2128940872"/>
        <c:crosses val="autoZero"/>
        <c:crossBetween val="midCat"/>
        <c:majorUnit val="200.0"/>
      </c:valAx>
    </c:plotArea>
    <c:legend>
      <c:legendPos val="t"/>
      <c:layout/>
      <c:overlay val="0"/>
      <c:txPr>
        <a:bodyPr/>
        <a:lstStyle/>
        <a:p>
          <a:pPr>
            <a:defRPr sz="1200">
              <a:solidFill>
                <a:srgbClr val="222222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件数</c:v>
                </c:pt>
              </c:strCache>
            </c:strRef>
          </c:tx>
          <c:spPr>
            <a:solidFill>
              <a:srgbClr val="C8C8C8"/>
            </a:solidFill>
            <a:ln>
              <a:noFill/>
            </a:ln>
          </c:spPr>
          <c:dPt>
            <c:idx val="0"/>
            <c:spPr>
              <a:solidFill>
                <a:srgbClr val="FFC700"/>
              </a:solidFill>
              <a:ln>
                <a:noFill/>
              </a:ln>
            </c:spPr>
          </c:dPt>
          <c:dPt>
            <c:idx val="1"/>
            <c:spPr>
              <a:solidFill>
                <a:srgbClr val="FFC700"/>
              </a:solidFill>
              <a:ln>
                <a:noFill/>
              </a:ln>
            </c:spPr>
          </c:dPt>
          <c:dPt>
            <c:idx val="2"/>
            <c:spPr>
              <a:solidFill>
                <a:srgbClr val="FFC700"/>
              </a:solidFill>
              <a:ln>
                <a:noFill/>
              </a:ln>
            </c:spPr>
          </c:dPt>
          <c:dLbls>
            <c:numFmt formatCode="0" sourceLinked="0"/>
            <c:txPr>
              <a:bodyPr/>
              <a:lstStyle/>
              <a:p>
                <a:pPr>
                  <a:defRPr sz="1200" b="0">
                    <a:solidFill>
                      <a:srgbClr val="222222"/>
                    </a:solidFill>
                    <a:latin typeface="Yu Gothic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Sheet1!$A$2:$A$9</c:f>
              <c:strCache>
                <c:ptCount val="8"/>
                <c:pt idx="0">
                  <c:v>要因A</c:v>
                </c:pt>
                <c:pt idx="1">
                  <c:v>要因B</c:v>
                </c:pt>
                <c:pt idx="2">
                  <c:v>要因C</c:v>
                </c:pt>
                <c:pt idx="3">
                  <c:v>要因D</c:v>
                </c:pt>
                <c:pt idx="4">
                  <c:v>要因E</c:v>
                </c:pt>
                <c:pt idx="5">
                  <c:v>要因F</c:v>
                </c:pt>
                <c:pt idx="6">
                  <c:v>要因G</c:v>
                </c:pt>
                <c:pt idx="7">
                  <c:v>要因H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42</c:v>
                </c:pt>
                <c:pt idx="1">
                  <c:v>28</c:v>
                </c:pt>
                <c:pt idx="2">
                  <c:v>14</c:v>
                </c:pt>
                <c:pt idx="3">
                  <c:v>6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</c:ser>
        <c:gapWidth val="40"/>
        <c:axId val="2068027336"/>
        <c:axId val="211399444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累積構成比</c:v>
                </c:pt>
              </c:strCache>
            </c:strRef>
          </c:tx>
          <c:spPr>
            <a:ln w="22225" cap="rnd">
              <a:solidFill>
                <a:srgbClr val="222222"/>
              </a:solidFill>
              <a:round/>
            </a:ln>
          </c:spPr>
          <c:marker>
            <c:symbol val="circle"/>
            <c:size val="7"/>
            <c:spPr>
              <a:solidFill>
                <a:srgbClr val="FFFFFF"/>
              </a:solidFill>
              <a:ln w="19050">
                <a:solidFill>
                  <a:srgbClr val="222222"/>
                </a:solidFill>
              </a:ln>
            </c:spPr>
          </c:marker>
          <c:cat>
            <c:strRef>
              <c:f>Sheet1!$A$2:$A$9</c:f>
              <c:strCache>
                <c:ptCount val="8"/>
                <c:pt idx="0">
                  <c:v>要因A</c:v>
                </c:pt>
                <c:pt idx="1">
                  <c:v>要因B</c:v>
                </c:pt>
                <c:pt idx="2">
                  <c:v>要因C</c:v>
                </c:pt>
                <c:pt idx="3">
                  <c:v>要因D</c:v>
                </c:pt>
                <c:pt idx="4">
                  <c:v>要因E</c:v>
                </c:pt>
                <c:pt idx="5">
                  <c:v>要因F</c:v>
                </c:pt>
                <c:pt idx="6">
                  <c:v>要因G</c:v>
                </c:pt>
                <c:pt idx="7">
                  <c:v>要因H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0.42</c:v>
                </c:pt>
                <c:pt idx="1">
                  <c:v>0.7</c:v>
                </c:pt>
                <c:pt idx="2">
                  <c:v>0.84</c:v>
                </c:pt>
                <c:pt idx="3">
                  <c:v>0.9</c:v>
                </c:pt>
                <c:pt idx="4">
                  <c:v>0.94</c:v>
                </c:pt>
                <c:pt idx="5">
                  <c:v>0.97</c:v>
                </c:pt>
                <c:pt idx="6">
                  <c:v>0.99</c:v>
                </c:pt>
                <c:pt idx="7">
                  <c:v>1.0</c:v>
                </c:pt>
              </c:numCache>
            </c:numRef>
          </c:val>
          <c:smooth val="0"/>
        </c:ser>
        <c:marker val="1"/>
        <c:axId val="90000001"/>
        <c:axId val="90000002"/>
      </c:lineChart>
      <c:catAx>
        <c:axId val="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rgbClr val="A6A6A6"/>
            </a:solidFill>
          </a:ln>
        </c:spPr>
        <c:txPr>
          <a:bodyPr/>
          <a:lstStyle/>
          <a:p>
            <a:pPr>
              <a:defRPr sz="1200">
                <a:solidFill>
                  <a:srgbClr val="222222"/>
                </a:solidFill>
              </a:defRPr>
            </a:pPr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/>
        <c:delete val="0"/>
        <c:axPos val="l"/>
        <c:majorGridlines>
          <c:spPr>
            <a:ln w="9525">
              <a:solidFill>
                <a:srgbClr val="D9D9D9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B6B6B"/>
                </a:solidFill>
              </a:defRPr>
            </a:pPr>
          </a:p>
        </c:txPr>
        <c:crossAx val="2068027336"/>
        <c:crosses val="autoZero"/>
      </c:valAx>
      <c:catAx>
        <c:axId val="90000001"/>
        <c:scaling>
          <c:orientation val="minMax"/>
        </c:scaling>
        <c:delete val="1"/>
        <c:axPos val="b"/>
        <c:majorTickMark val="none"/>
        <c:minorTickMark val="none"/>
        <c:tickLblPos val="nextTo"/>
        <c:crossAx val="90000002"/>
        <c:crosses val="autoZero"/>
        <c:auto val="1"/>
        <c:lblAlgn val="ctr"/>
        <c:lblOffset val="100"/>
        <c:noMultiLvlLbl val="0"/>
      </c:catAx>
      <c:valAx>
        <c:axId val="90000002"/>
        <c:scaling>
          <c:orientation val="minMax"/>
          <c:max val="50.0"/>
          <c:min val="0.0"/>
        </c:scaling>
        <c:delete val="0"/>
        <c:axPos val="r"/>
        <c:numFmt formatCode="0%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pPr>
            <a:endParaRPr lang="ja-JP"/>
          </a:p>
        </c:txPr>
        <c:crossAx val="90000001"/>
        <c:crosses val="max"/>
        <c:crossBetween val="between"/>
        <c:majorUnit val="10.0"/>
      </c:valAx>
    </c:plotArea>
    <c:legend>
      <c:legendPos val="t"/>
      <c:overlay val="0"/>
      <c:txPr>
        <a:bodyPr/>
        <a:lstStyle/>
        <a:p>
          <a:pPr>
            <a:defRPr sz="1200">
              <a:solidFill>
                <a:srgbClr val="222222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plotArea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店舗</c:v>
                </c:pt>
              </c:strCache>
            </c:strRef>
          </c:tx>
          <c:spPr>
            <a:ln w="47625">
              <a:noFill/>
            </a:ln>
          </c:spPr>
          <c:marker>
            <c:symbol val="circle"/>
            <c:size val="8"/>
            <c:spPr>
              <a:solidFill>
                <a:srgbClr val="A6A6A6"/>
              </a:solidFill>
              <a:ln>
                <a:solidFill>
                  <a:srgbClr val="FFFFFF"/>
                </a:solidFill>
              </a:ln>
            </c:spPr>
          </c:marker>
          <c:trendline>
            <c:spPr>
              <a:ln w="15875">
                <a:solidFill>
                  <a:srgbClr val="222222"/>
                </a:solidFill>
                <a:prstDash val="dash"/>
              </a:ln>
            </c:spPr>
            <c:trendlineType val="linear"/>
            <c:dispRSqr val="0"/>
            <c:dispEq val="0"/>
          </c:trendline>
          <c:xVal>
            <c:numRef>
              <c:f>Sheet1!$A$2:$A$25</c:f>
              <c:numCache>
                <c:formatCode>General</c:formatCode>
                <c:ptCount val="24"/>
                <c:pt idx="0">
                  <c:v>35.9</c:v>
                </c:pt>
                <c:pt idx="1">
                  <c:v>15.8</c:v>
                </c:pt>
                <c:pt idx="2">
                  <c:v>52.9</c:v>
                </c:pt>
                <c:pt idx="3">
                  <c:v>50.6</c:v>
                </c:pt>
                <c:pt idx="4">
                  <c:v>13.0</c:v>
                </c:pt>
                <c:pt idx="5">
                  <c:v>17.3</c:v>
                </c:pt>
                <c:pt idx="6">
                  <c:v>44.0</c:v>
                </c:pt>
                <c:pt idx="7">
                  <c:v>27.9</c:v>
                </c:pt>
                <c:pt idx="8">
                  <c:v>60.2</c:v>
                </c:pt>
                <c:pt idx="9">
                  <c:v>41.7</c:v>
                </c:pt>
                <c:pt idx="10">
                  <c:v>88.1</c:v>
                </c:pt>
                <c:pt idx="11">
                  <c:v>33.2</c:v>
                </c:pt>
                <c:pt idx="12">
                  <c:v>21.5</c:v>
                </c:pt>
                <c:pt idx="13">
                  <c:v>75.3</c:v>
                </c:pt>
                <c:pt idx="14">
                  <c:v>24.5</c:v>
                </c:pt>
                <c:pt idx="15">
                  <c:v>39.8</c:v>
                </c:pt>
                <c:pt idx="16">
                  <c:v>53.8</c:v>
                </c:pt>
                <c:pt idx="17">
                  <c:v>26.5</c:v>
                </c:pt>
                <c:pt idx="18">
                  <c:v>64.4</c:v>
                </c:pt>
                <c:pt idx="19">
                  <c:v>56.8</c:v>
                </c:pt>
                <c:pt idx="20">
                  <c:v>46.3</c:v>
                </c:pt>
                <c:pt idx="21">
                  <c:v>65.9</c:v>
                </c:pt>
                <c:pt idx="22">
                  <c:v>29.5</c:v>
                </c:pt>
                <c:pt idx="23">
                  <c:v>80.0</c:v>
                </c:pt>
              </c:numCache>
            </c:numRef>
          </c:xVal>
          <c:yVal>
            <c:numRef>
              <c:f>Sheet1!$B$2:$B$25</c:f>
              <c:numCache>
                <c:formatCode>General</c:formatCode>
                <c:ptCount val="24"/>
                <c:pt idx="0">
                  <c:v>45.5</c:v>
                </c:pt>
                <c:pt idx="1">
                  <c:v>32.1</c:v>
                </c:pt>
                <c:pt idx="2">
                  <c:v>50.5</c:v>
                </c:pt>
                <c:pt idx="3">
                  <c:v>52.5</c:v>
                </c:pt>
                <c:pt idx="4">
                  <c:v>17.6</c:v>
                </c:pt>
                <c:pt idx="5">
                  <c:v>25.0</c:v>
                </c:pt>
                <c:pt idx="6">
                  <c:v>47.1</c:v>
                </c:pt>
                <c:pt idx="7">
                  <c:v>28.6</c:v>
                </c:pt>
                <c:pt idx="8">
                  <c:v>68.1</c:v>
                </c:pt>
                <c:pt idx="9">
                  <c:v>40.0</c:v>
                </c:pt>
                <c:pt idx="10">
                  <c:v>95.6</c:v>
                </c:pt>
                <c:pt idx="11">
                  <c:v>41.1</c:v>
                </c:pt>
                <c:pt idx="12">
                  <c:v>32.3</c:v>
                </c:pt>
                <c:pt idx="13">
                  <c:v>74.9</c:v>
                </c:pt>
                <c:pt idx="14">
                  <c:v>19.6</c:v>
                </c:pt>
                <c:pt idx="15">
                  <c:v>36.2</c:v>
                </c:pt>
                <c:pt idx="16">
                  <c:v>55.6</c:v>
                </c:pt>
                <c:pt idx="17">
                  <c:v>32.3</c:v>
                </c:pt>
                <c:pt idx="18">
                  <c:v>55.3</c:v>
                </c:pt>
                <c:pt idx="19">
                  <c:v>58.5</c:v>
                </c:pt>
                <c:pt idx="20">
                  <c:v>42.6</c:v>
                </c:pt>
                <c:pt idx="21">
                  <c:v>76.3</c:v>
                </c:pt>
                <c:pt idx="22">
                  <c:v>24.9</c:v>
                </c:pt>
                <c:pt idx="23">
                  <c:v>69.6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Sheet1!$B$27</c:f>
              <c:strCache>
                <c:ptCount val="1"/>
                <c:pt idx="0">
                  <c:v>注目店舗</c:v>
                </c:pt>
              </c:strCache>
            </c:strRef>
          </c:tx>
          <c:spPr>
            <a:ln w="47625">
              <a:noFill/>
            </a:ln>
          </c:spPr>
          <c:marker>
            <c:symbol val="circle"/>
            <c:size val="13"/>
            <c:spPr>
              <a:solidFill>
                <a:srgbClr val="FFC700"/>
              </a:solidFill>
              <a:ln>
                <a:solidFill>
                  <a:srgbClr val="222222"/>
                </a:solidFill>
              </a:ln>
            </c:spPr>
          </c:marker>
          <c:xVal>
            <c:numRef>
              <c:f>Sheet1!$A$28:$A$28</c:f>
              <c:numCache>
                <c:formatCode>General</c:formatCode>
                <c:ptCount val="1"/>
                <c:pt idx="0">
                  <c:v>78</c:v>
                </c:pt>
              </c:numCache>
            </c:numRef>
          </c:xVal>
          <c:yVal>
            <c:numRef>
              <c:f>Sheet1!$B$28:$B$28</c:f>
              <c:numCache>
                <c:formatCode>General</c:formatCode>
                <c:ptCount val="1"/>
                <c:pt idx="0">
                  <c:v>42</c:v>
                </c:pt>
              </c:numCache>
            </c:numRef>
          </c:yVal>
          <c:smooth val="0"/>
        </c:ser>
        <c:axId val="2128940872"/>
        <c:axId val="2129643912"/>
      </c:scatterChart>
      <c:valAx>
        <c:axId val="2128940872"/>
        <c:scaling>
          <c:orientation val="minMax"/>
          <c:max val="100.0"/>
          <c:min val="0.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2700">
            <a:solidFill>
              <a:srgbClr val="A6A6A6"/>
            </a:solidFill>
          </a:ln>
        </c:spPr>
        <c:txPr>
          <a:bodyPr/>
          <a:lstStyle/>
          <a:p>
            <a:pPr>
              <a:defRPr sz="1200">
                <a:solidFill>
                  <a:srgbClr val="222222"/>
                </a:solidFill>
              </a:defRPr>
            </a:pPr>
          </a:p>
        </c:txPr>
        <c:crossAx val="2129643912"/>
        <c:crosses val="autoZero"/>
        <c:crossBetween val="midCat"/>
        <c:majorUnit val="20.0"/>
      </c:valAx>
      <c:valAx>
        <c:axId val="2129643912"/>
        <c:scaling>
          <c:orientation val="minMax"/>
          <c:max val="100.0"/>
          <c:min val="0.0"/>
        </c:scaling>
        <c:delete val="0"/>
        <c:axPos val="l"/>
        <c:majorGridlines>
          <c:spPr>
            <a:ln w="9525">
              <a:solidFill>
                <a:srgbClr val="D9D9D9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B6B6B"/>
                </a:solidFill>
              </a:defRPr>
            </a:pPr>
          </a:p>
        </c:txPr>
        <c:crossAx val="2128940872"/>
        <c:crosses val="autoZero"/>
        <c:crossBetween val="midCat"/>
        <c:majorUnit val="20.0"/>
      </c:valAx>
    </c:plotArea>
    <c:legend>
      <c:legendPos val="t"/>
      <c:layout/>
      <c:overlay val="0"/>
      <c:txPr>
        <a:bodyPr/>
        <a:lstStyle/>
        <a:p>
          <a:pPr>
            <a:defRPr sz="1200">
              <a:solidFill>
                <a:srgbClr val="222222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0"/>
    <c:plotArea>
      <c:layout/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事業A</c:v>
                </c:pt>
              </c:strCache>
            </c:strRef>
          </c:tx>
          <c:spPr>
            <a:solidFill>
              <a:srgbClr val="C8C8C8"/>
            </a:solidFill>
            <a:ln w="12700">
              <a:solidFill>
                <a:srgbClr val="FFFFFF"/>
              </a:solidFill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222222"/>
                    </a:solidFill>
                    <a:latin typeface="Yu Gothic"/>
                    <a:ea typeface="Yu Gothic"/>
                  </a:defRPr>
                </a:pPr>
                <a:endParaRPr lang="ja-JP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</c:dLbls>
          <c:xVal>
            <c:numRef>
              <c:f>Sheet1!$A$2:$A$2</c:f>
              <c:numCache>
                <c:formatCode>General</c:formatCode>
                <c:ptCount val="1"/>
                <c:pt idx="0">
                  <c:v>20</c:v>
                </c:pt>
              </c:numCache>
            </c:numRef>
          </c:xVal>
          <c:yVal>
            <c:numRef>
              <c:f>Sheet1!$B$2:$B$2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yVal>
          <c:bubbleSize>
            <c:numRef>
              <c:f>Sheet1!$C$2:$C$2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bubbleSize>
          <c:bubble3D val="0"/>
        </c:ser>
        <c:ser>
          <c:idx val="1"/>
          <c:order val="1"/>
          <c:tx>
            <c:strRef>
              <c:f>Sheet1!$B$4</c:f>
              <c:strCache>
                <c:ptCount val="1"/>
                <c:pt idx="0">
                  <c:v>事業B</c:v>
                </c:pt>
              </c:strCache>
            </c:strRef>
          </c:tx>
          <c:spPr>
            <a:solidFill>
              <a:srgbClr val="C8C8C8"/>
            </a:solidFill>
            <a:ln w="12700">
              <a:solidFill>
                <a:srgbClr val="FFFFFF"/>
              </a:solidFill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222222"/>
                    </a:solidFill>
                    <a:latin typeface="Yu Gothic"/>
                    <a:ea typeface="Yu Gothic"/>
                  </a:defRPr>
                </a:pPr>
                <a:endParaRPr lang="ja-JP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</c:dLbls>
          <c:xVal>
            <c:numRef>
              <c:f>Sheet1!$A$5:$A$5</c:f>
              <c:numCache>
                <c:formatCode>General</c:formatCode>
                <c:ptCount val="1"/>
                <c:pt idx="0">
                  <c:v>45</c:v>
                </c:pt>
              </c:numCache>
            </c:numRef>
          </c:xVal>
          <c:yVal>
            <c:numRef>
              <c:f>Sheet1!$B$5:$B$5</c:f>
              <c:numCache>
                <c:formatCode>General</c:formatCode>
                <c:ptCount val="1"/>
                <c:pt idx="0">
                  <c:v>20</c:v>
                </c:pt>
              </c:numCache>
            </c:numRef>
          </c:yVal>
          <c:bubbleSize>
            <c:numRef>
              <c:f>Sheet1!$C$5:$C$5</c:f>
              <c:numCache>
                <c:formatCode>General</c:formatCode>
                <c:ptCount val="1"/>
                <c:pt idx="0">
                  <c:v>25</c:v>
                </c:pt>
              </c:numCache>
            </c:numRef>
          </c:bubbleSize>
          <c:bubble3D val="0"/>
        </c:ser>
        <c:ser>
          <c:idx val="2"/>
          <c:order val="2"/>
          <c:tx>
            <c:strRef>
              <c:f>Sheet1!$B$7</c:f>
              <c:strCache>
                <c:ptCount val="1"/>
                <c:pt idx="0">
                  <c:v>事業C</c:v>
                </c:pt>
              </c:strCache>
            </c:strRef>
          </c:tx>
          <c:spPr>
            <a:solidFill>
              <a:srgbClr val="FFC700"/>
            </a:solidFill>
            <a:ln w="12700">
              <a:solidFill>
                <a:srgbClr val="FFFFFF"/>
              </a:solidFill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222222"/>
                    </a:solidFill>
                    <a:latin typeface="Yu Gothic"/>
                    <a:ea typeface="Yu Gothic"/>
                  </a:defRPr>
                </a:pPr>
                <a:endParaRPr lang="ja-JP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</c:dLbls>
          <c:xVal>
            <c:numRef>
              <c:f>Sheet1!$A$8:$A$8</c:f>
              <c:numCache>
                <c:formatCode>General</c:formatCode>
                <c:ptCount val="1"/>
                <c:pt idx="0">
                  <c:v>70</c:v>
                </c:pt>
              </c:numCache>
            </c:numRef>
          </c:xVal>
          <c:yVal>
            <c:numRef>
              <c:f>Sheet1!$B$8:$B$8</c:f>
              <c:numCache>
                <c:formatCode>General</c:formatCode>
                <c:ptCount val="1"/>
                <c:pt idx="0">
                  <c:v>65</c:v>
                </c:pt>
              </c:numCache>
            </c:numRef>
          </c:yVal>
          <c:bubbleSize>
            <c:numRef>
              <c:f>Sheet1!$C$8:$C$8</c:f>
              <c:numCache>
                <c:formatCode>General</c:formatCode>
                <c:ptCount val="1"/>
                <c:pt idx="0">
                  <c:v>55</c:v>
                </c:pt>
              </c:numCache>
            </c:numRef>
          </c:bubbleSize>
          <c:bubble3D val="0"/>
        </c:ser>
        <c:ser>
          <c:idx val="3"/>
          <c:order val="3"/>
          <c:tx>
            <c:strRef>
              <c:f>Sheet1!$B$10</c:f>
              <c:strCache>
                <c:ptCount val="1"/>
                <c:pt idx="0">
                  <c:v>事業D</c:v>
                </c:pt>
              </c:strCache>
            </c:strRef>
          </c:tx>
          <c:spPr>
            <a:solidFill>
              <a:srgbClr val="C8C8C8"/>
            </a:solidFill>
            <a:ln w="12700">
              <a:solidFill>
                <a:srgbClr val="FFFFFF"/>
              </a:solidFill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222222"/>
                    </a:solidFill>
                    <a:latin typeface="Yu Gothic"/>
                    <a:ea typeface="Yu Gothic"/>
                  </a:defRPr>
                </a:pPr>
                <a:endParaRPr lang="ja-JP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</c:dLbls>
          <c:xVal>
            <c:numRef>
              <c:f>Sheet1!$A$11:$A$11</c:f>
              <c:numCache>
                <c:formatCode>General</c:formatCode>
                <c:ptCount val="1"/>
                <c:pt idx="0">
                  <c:v>30</c:v>
                </c:pt>
              </c:numCache>
            </c:numRef>
          </c:xVal>
          <c:yVal>
            <c:numRef>
              <c:f>Sheet1!$B$11:$B$11</c:f>
              <c:numCache>
                <c:formatCode>General</c:formatCode>
                <c:ptCount val="1"/>
                <c:pt idx="0">
                  <c:v>70</c:v>
                </c:pt>
              </c:numCache>
            </c:numRef>
          </c:yVal>
          <c:bubbleSize>
            <c:numRef>
              <c:f>Sheet1!$C$11:$C$11</c:f>
              <c:numCache>
                <c:formatCode>General</c:formatCode>
                <c:ptCount val="1"/>
                <c:pt idx="0">
                  <c:v>20</c:v>
                </c:pt>
              </c:numCache>
            </c:numRef>
          </c:bubbleSize>
          <c:bubble3D val="0"/>
        </c:ser>
        <c:ser>
          <c:idx val="4"/>
          <c:order val="4"/>
          <c:tx>
            <c:strRef>
              <c:f>Sheet1!$B$13</c:f>
              <c:strCache>
                <c:ptCount val="1"/>
                <c:pt idx="0">
                  <c:v>事業E</c:v>
                </c:pt>
              </c:strCache>
            </c:strRef>
          </c:tx>
          <c:spPr>
            <a:solidFill>
              <a:srgbClr val="C8C8C8"/>
            </a:solidFill>
            <a:ln w="12700">
              <a:solidFill>
                <a:srgbClr val="FFFFFF"/>
              </a:solidFill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222222"/>
                    </a:solidFill>
                    <a:latin typeface="Yu Gothic"/>
                    <a:ea typeface="Yu Gothic"/>
                  </a:defRPr>
                </a:pPr>
                <a:endParaRPr lang="ja-JP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</c:dLbls>
          <c:xVal>
            <c:numRef>
              <c:f>Sheet1!$A$14:$A$14</c:f>
              <c:numCache>
                <c:formatCode>General</c:formatCode>
                <c:ptCount val="1"/>
                <c:pt idx="0">
                  <c:v>80</c:v>
                </c:pt>
              </c:numCache>
            </c:numRef>
          </c:xVal>
          <c:yVal>
            <c:numRef>
              <c:f>Sheet1!$B$14:$B$14</c:f>
              <c:numCache>
                <c:formatCode>General</c:formatCode>
                <c:ptCount val="1"/>
                <c:pt idx="0">
                  <c:v>35</c:v>
                </c:pt>
              </c:numCache>
            </c:numRef>
          </c:yVal>
          <c:bubbleSize>
            <c:numRef>
              <c:f>Sheet1!$C$14:$C$14</c:f>
              <c:numCache>
                <c:formatCode>General</c:formatCode>
                <c:ptCount val="1"/>
                <c:pt idx="0">
                  <c:v>30</c:v>
                </c:pt>
              </c:numCache>
            </c:numRef>
          </c:bubbleSize>
          <c:bubble3D val="0"/>
        </c:ser>
        <c:ser>
          <c:idx val="5"/>
          <c:order val="5"/>
          <c:tx>
            <c:strRef>
              <c:f>Sheet1!$B$16</c:f>
              <c:strCache>
                <c:ptCount val="1"/>
                <c:pt idx="0">
                  <c:v>事業F</c:v>
                </c:pt>
              </c:strCache>
            </c:strRef>
          </c:tx>
          <c:spPr>
            <a:solidFill>
              <a:srgbClr val="C8C8C8"/>
            </a:solidFill>
            <a:ln w="12700">
              <a:solidFill>
                <a:srgbClr val="FFFFFF"/>
              </a:solidFill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222222"/>
                    </a:solidFill>
                    <a:latin typeface="Yu Gothic"/>
                    <a:ea typeface="Yu Gothic"/>
                  </a:defRPr>
                </a:pPr>
                <a:endParaRPr lang="ja-JP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</c:dLbls>
          <c:xVal>
            <c:numRef>
              <c:f>Sheet1!$A$17:$A$17</c:f>
              <c:numCache>
                <c:formatCode>General</c:formatCode>
                <c:ptCount val="1"/>
                <c:pt idx="0">
                  <c:v>55</c:v>
                </c:pt>
              </c:numCache>
            </c:numRef>
          </c:xVal>
          <c:yVal>
            <c:numRef>
              <c:f>Sheet1!$B$17:$B$17</c:f>
              <c:numCache>
                <c:formatCode>General</c:formatCode>
                <c:ptCount val="1"/>
                <c:pt idx="0">
                  <c:v>45</c:v>
                </c:pt>
              </c:numCache>
            </c:numRef>
          </c:yVal>
          <c:bubbleSize>
            <c:numRef>
              <c:f>Sheet1!$C$17:$C$17</c:f>
              <c:numCache>
                <c:formatCode>General</c:formatCode>
                <c:ptCount val="1"/>
                <c:pt idx="0">
                  <c:v>15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70"/>
        <c:showNegBubbles val="0"/>
        <c:axId val="2115720072"/>
        <c:axId val="2115723560"/>
      </c:bubbleChart>
      <c:valAx>
        <c:axId val="2115720072"/>
        <c:scaling>
          <c:orientation val="minMax"/>
          <c:max val="100.0"/>
          <c:min val="0.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2700">
            <a:solidFill>
              <a:srgbClr val="A6A6A6"/>
            </a:solidFill>
          </a:ln>
        </c:spPr>
        <c:txPr>
          <a:bodyPr/>
          <a:lstStyle/>
          <a:p>
            <a:pPr>
              <a:defRPr sz="1200">
                <a:solidFill>
                  <a:srgbClr val="222222"/>
                </a:solidFill>
              </a:defRPr>
            </a:pPr>
          </a:p>
        </c:txPr>
        <c:crossAx val="2115723560"/>
        <c:crosses val="autoZero"/>
        <c:crossBetween val="midCat"/>
        <c:majorUnit val="20.0"/>
      </c:valAx>
      <c:valAx>
        <c:axId val="2115723560"/>
        <c:scaling>
          <c:orientation val="minMax"/>
          <c:max val="100.0"/>
          <c:min val="0.0"/>
        </c:scaling>
        <c:delete val="0"/>
        <c:axPos val="l"/>
        <c:majorGridlines>
          <c:spPr>
            <a:ln w="9525">
              <a:solidFill>
                <a:srgbClr val="D9D9D9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B6B6B"/>
                </a:solidFill>
              </a:defRPr>
            </a:pPr>
          </a:p>
        </c:txPr>
        <c:crossAx val="2115720072"/>
        <c:crosses val="autoZero"/>
        <c:crossBetween val="midCat"/>
        <c:majorUnit val="20.0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度数</c:v>
                </c:pt>
              </c:strCache>
            </c:strRef>
          </c:tx>
          <c:spPr>
            <a:solidFill>
              <a:srgbClr val="C8C8C8"/>
            </a:solidFill>
            <a:ln>
              <a:noFill/>
            </a:ln>
          </c:spPr>
          <c:dPt>
            <c:idx val="3"/>
            <c:spPr>
              <a:solidFill>
                <a:srgbClr val="FFC700"/>
              </a:solidFill>
              <a:ln>
                <a:noFill/>
              </a:ln>
            </c:spPr>
          </c:dPt>
          <c:cat>
            <c:strRef>
              <c:f>Sheet1!$A$2:$A$11</c:f>
              <c:strCache>
                <c:ptCount val="10"/>
                <c:pt idx="0">
                  <c:v>0-10</c:v>
                </c:pt>
                <c:pt idx="1">
                  <c:v>10-20</c:v>
                </c:pt>
                <c:pt idx="2">
                  <c:v>20-30</c:v>
                </c:pt>
                <c:pt idx="3">
                  <c:v>30-40</c:v>
                </c:pt>
                <c:pt idx="4">
                  <c:v>40-50</c:v>
                </c:pt>
                <c:pt idx="5">
                  <c:v>50-60</c:v>
                </c:pt>
                <c:pt idx="6">
                  <c:v>60-70</c:v>
                </c:pt>
                <c:pt idx="7">
                  <c:v>70-80</c:v>
                </c:pt>
                <c:pt idx="8">
                  <c:v>80-90</c:v>
                </c:pt>
                <c:pt idx="9">
                  <c:v>90-100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</c:v>
                </c:pt>
                <c:pt idx="1">
                  <c:v>12</c:v>
                </c:pt>
                <c:pt idx="2">
                  <c:v>26</c:v>
                </c:pt>
                <c:pt idx="3">
                  <c:v>31</c:v>
                </c:pt>
                <c:pt idx="4">
                  <c:v>18</c:v>
                </c:pt>
                <c:pt idx="5">
                  <c:v>11</c:v>
                </c:pt>
                <c:pt idx="6">
                  <c:v>7</c:v>
                </c:pt>
                <c:pt idx="7">
                  <c:v>4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200" b="0">
                  <a:solidFill>
                    <a:srgbClr val="222222"/>
                  </a:solidFill>
                  <a:latin typeface="Yu Gothi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"/>
        <c:axId val="2068027336"/>
        <c:axId val="2113994440"/>
      </c:barChart>
      <c:catAx>
        <c:axId val="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rgbClr val="A6A6A6"/>
            </a:solidFill>
          </a:ln>
        </c:spPr>
        <c:txPr>
          <a:bodyPr/>
          <a:lstStyle/>
          <a:p>
            <a:pPr>
              <a:defRPr sz="1200">
                <a:solidFill>
                  <a:srgbClr val="222222"/>
                </a:solidFill>
              </a:defRPr>
            </a:pPr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max val="35.0"/>
          <c:min val="0.0"/>
        </c:scaling>
        <c:delete val="0"/>
        <c:axPos val="l"/>
        <c:majorGridlines>
          <c:spPr>
            <a:ln w="9525">
              <a:solidFill>
                <a:srgbClr val="D9D9D9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B6B6B"/>
                </a:solidFill>
              </a:defRPr>
            </a:pPr>
          </a:p>
        </c:txPr>
        <c:crossAx val="2068027336"/>
        <c:crosses val="autoZero"/>
        <c:majorUnit val="5.0"/>
      </c:valAx>
    </c:plotArea>
    <c:dispBlanksAs val="gap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指標</c:v>
                </c:pt>
              </c:strCache>
            </c:strRef>
          </c:tx>
          <c:spPr>
            <a:ln w="28575">
              <a:solidFill>
                <a:srgbClr val="222222"/>
              </a:solidFill>
            </a:ln>
          </c:spPr>
          <c:marker>
            <c:symbol val="circle"/>
            <c:size val="7"/>
            <c:spPr>
              <a:solidFill>
                <a:srgbClr val="FFFFFF"/>
              </a:solidFill>
              <a:ln>
                <a:solidFill>
                  <a:srgbClr val="222222"/>
                </a:solidFill>
              </a:ln>
            </c:spPr>
          </c:marker>
          <c:dPt>
            <c:idx val="3"/>
            <c:marker>
              <c:symbol val="circle"/>
              <c:size val="12"/>
              <c:spPr>
                <a:solidFill>
                  <a:srgbClr val="FFC700"/>
                </a:solidFill>
                <a:ln>
                  <a:solidFill>
                    <a:srgbClr val="222222"/>
                  </a:solidFill>
                </a:ln>
              </c:spPr>
            </c:marker>
          </c:dPt>
          <c:dPt>
            <c:idx val="5"/>
            <c:marker>
              <c:symbol val="circle"/>
              <c:size val="12"/>
              <c:spPr>
                <a:solidFill>
                  <a:srgbClr val="FFC700"/>
                </a:solidFill>
                <a:ln>
                  <a:solidFill>
                    <a:srgbClr val="222222"/>
                  </a:solidFill>
                </a:ln>
              </c:spPr>
            </c:marker>
          </c:dPt>
          <c:dPt>
            <c:idx val="9"/>
            <c:marker>
              <c:symbol val="circle"/>
              <c:size val="12"/>
              <c:spPr>
                <a:solidFill>
                  <a:srgbClr val="FFC700"/>
                </a:solidFill>
                <a:ln>
                  <a:solidFill>
                    <a:srgbClr val="222222"/>
                  </a:solidFill>
                </a:ln>
              </c:spPr>
            </c:marker>
          </c:dPt>
          <c:dLbls>
            <c:dLbl>
              <c:idx val="3"/>
              <c:tx>
                <c:rich>
                  <a:bodyPr/>
                  <a:lstStyle/>
                  <a:p>
                    <a:r>
                      <a:rPr sz="1200" b="1">
                        <a:solidFill>
                          <a:srgbClr val="222222"/>
                        </a:solidFill>
                        <a:latin typeface="Yu Gothic"/>
                      </a:rPr>
                      <a:t>出来事A：XXXX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sz="1200" b="1">
                        <a:solidFill>
                          <a:srgbClr val="222222"/>
                        </a:solidFill>
                        <a:latin typeface="Yu Gothic"/>
                      </a:rPr>
                      <a:t>出来事B：施策を実施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tx>
                <c:rich>
                  <a:bodyPr/>
                  <a:lstStyle/>
                  <a:p>
                    <a:r>
                      <a:rPr sz="1200" b="1">
                        <a:solidFill>
                          <a:srgbClr val="222222"/>
                        </a:solidFill>
                        <a:latin typeface="Yu Gothic"/>
                      </a:rPr>
                      <a:t>出来事C：XXXX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Sheet1!$A$2:$A$13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62</c:v>
                </c:pt>
                <c:pt idx="1">
                  <c:v>60</c:v>
                </c:pt>
                <c:pt idx="2">
                  <c:v>57</c:v>
                </c:pt>
                <c:pt idx="3">
                  <c:v>55</c:v>
                </c:pt>
                <c:pt idx="4">
                  <c:v>58</c:v>
                </c:pt>
                <c:pt idx="5">
                  <c:v>66</c:v>
                </c:pt>
                <c:pt idx="6">
                  <c:v>72</c:v>
                </c:pt>
                <c:pt idx="7">
                  <c:v>75</c:v>
                </c:pt>
                <c:pt idx="8">
                  <c:v>80</c:v>
                </c:pt>
                <c:pt idx="9">
                  <c:v>84</c:v>
                </c:pt>
                <c:pt idx="10">
                  <c:v>88</c:v>
                </c:pt>
                <c:pt idx="11">
                  <c:v>93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rgbClr val="A6A6A6"/>
            </a:solidFill>
          </a:ln>
        </c:spPr>
        <c:txPr>
          <a:bodyPr/>
          <a:lstStyle/>
          <a:p>
            <a:pPr>
              <a:defRPr sz="1200">
                <a:solidFill>
                  <a:srgbClr val="222222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0.0"/>
          <c:min val="40.0"/>
        </c:scaling>
        <c:delete val="0"/>
        <c:axPos val="l"/>
        <c:majorGridlines>
          <c:spPr>
            <a:ln w="9525">
              <a:solidFill>
                <a:srgbClr val="D9D9D9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B6B6B"/>
                </a:solidFill>
              </a:defRPr>
            </a:pPr>
          </a:p>
        </c:txPr>
        <c:crossAx val="2118791784"/>
        <c:crosses val="autoZero"/>
        <c:majorUnit val="10.0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既存事業A</c:v>
                </c:pt>
              </c:strCache>
            </c:strRef>
          </c:tx>
          <c:spPr>
            <a:solidFill>
              <a:srgbClr val="8C8C8C"/>
            </a:solidFill>
            <a:ln w="9525">
              <a:solidFill>
                <a:srgbClr val="FFFFFF"/>
              </a:solidFill>
            </a:ln>
          </c:spPr>
          <c:cat>
            <c:strRef>
              <c:f>Sheet1!$A$2:$A$9</c:f>
              <c:strCache>
                <c:ptCount val="8"/>
                <c:pt idx="0">
                  <c:v>20X1</c:v>
                </c:pt>
                <c:pt idx="1">
                  <c:v>20X2</c:v>
                </c:pt>
                <c:pt idx="2">
                  <c:v>20X3</c:v>
                </c:pt>
                <c:pt idx="3">
                  <c:v>20X4</c:v>
                </c:pt>
                <c:pt idx="4">
                  <c:v>20X5</c:v>
                </c:pt>
                <c:pt idx="5">
                  <c:v>20X6</c:v>
                </c:pt>
                <c:pt idx="6">
                  <c:v>20X7</c:v>
                </c:pt>
                <c:pt idx="7">
                  <c:v>20X8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50</c:v>
                </c:pt>
                <c:pt idx="1">
                  <c:v>52</c:v>
                </c:pt>
                <c:pt idx="2">
                  <c:v>53</c:v>
                </c:pt>
                <c:pt idx="3">
                  <c:v>53</c:v>
                </c:pt>
                <c:pt idx="4">
                  <c:v>54</c:v>
                </c:pt>
                <c:pt idx="5">
                  <c:v>54</c:v>
                </c:pt>
                <c:pt idx="6">
                  <c:v>55</c:v>
                </c:pt>
                <c:pt idx="7">
                  <c:v>55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既存事業B</c:v>
                </c:pt>
              </c:strCache>
            </c:strRef>
          </c:tx>
          <c:spPr>
            <a:solidFill>
              <a:srgbClr val="C8C8C8"/>
            </a:solidFill>
            <a:ln w="9525">
              <a:solidFill>
                <a:srgbClr val="FFFFFF"/>
              </a:solidFill>
            </a:ln>
          </c:spPr>
          <c:cat>
            <c:strRef>
              <c:f>Sheet1!$A$2:$A$9</c:f>
              <c:strCache>
                <c:ptCount val="8"/>
                <c:pt idx="0">
                  <c:v>20X1</c:v>
                </c:pt>
                <c:pt idx="1">
                  <c:v>20X2</c:v>
                </c:pt>
                <c:pt idx="2">
                  <c:v>20X3</c:v>
                </c:pt>
                <c:pt idx="3">
                  <c:v>20X4</c:v>
                </c:pt>
                <c:pt idx="4">
                  <c:v>20X5</c:v>
                </c:pt>
                <c:pt idx="5">
                  <c:v>20X6</c:v>
                </c:pt>
                <c:pt idx="6">
                  <c:v>20X7</c:v>
                </c:pt>
                <c:pt idx="7">
                  <c:v>20X8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30</c:v>
                </c:pt>
                <c:pt idx="1">
                  <c:v>31</c:v>
                </c:pt>
                <c:pt idx="2">
                  <c:v>31</c:v>
                </c:pt>
                <c:pt idx="3">
                  <c:v>32</c:v>
                </c:pt>
                <c:pt idx="4">
                  <c:v>32</c:v>
                </c:pt>
                <c:pt idx="5">
                  <c:v>33</c:v>
                </c:pt>
                <c:pt idx="6">
                  <c:v>33</c:v>
                </c:pt>
                <c:pt idx="7">
                  <c:v>33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新規事業</c:v>
                </c:pt>
              </c:strCache>
            </c:strRef>
          </c:tx>
          <c:spPr>
            <a:solidFill>
              <a:srgbClr val="FFC700"/>
            </a:solidFill>
            <a:ln w="9525">
              <a:solidFill>
                <a:srgbClr val="FFFFFF"/>
              </a:solidFill>
            </a:ln>
          </c:spPr>
          <c:cat>
            <c:strRef>
              <c:f>Sheet1!$A$2:$A$9</c:f>
              <c:strCache>
                <c:ptCount val="8"/>
                <c:pt idx="0">
                  <c:v>20X1</c:v>
                </c:pt>
                <c:pt idx="1">
                  <c:v>20X2</c:v>
                </c:pt>
                <c:pt idx="2">
                  <c:v>20X3</c:v>
                </c:pt>
                <c:pt idx="3">
                  <c:v>20X4</c:v>
                </c:pt>
                <c:pt idx="4">
                  <c:v>20X5</c:v>
                </c:pt>
                <c:pt idx="5">
                  <c:v>20X6</c:v>
                </c:pt>
                <c:pt idx="6">
                  <c:v>20X7</c:v>
                </c:pt>
                <c:pt idx="7">
                  <c:v>20X8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</c:v>
                </c:pt>
                <c:pt idx="1">
                  <c:v>5</c:v>
                </c:pt>
                <c:pt idx="2">
                  <c:v>9</c:v>
                </c:pt>
                <c:pt idx="3">
                  <c:v>14</c:v>
                </c:pt>
                <c:pt idx="4">
                  <c:v>20</c:v>
                </c:pt>
                <c:pt idx="5">
                  <c:v>27</c:v>
                </c:pt>
                <c:pt idx="6">
                  <c:v>35</c:v>
                </c:pt>
                <c:pt idx="7">
                  <c:v>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1159928"/>
        <c:axId val="2100718248"/>
      </c:areaChart>
      <c:catAx>
        <c:axId val="210115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2700">
            <a:solidFill>
              <a:srgbClr val="A6A6A6"/>
            </a:solidFill>
          </a:ln>
        </c:spPr>
        <c:txPr>
          <a:bodyPr/>
          <a:lstStyle/>
          <a:p>
            <a:pPr>
              <a:defRPr sz="1200">
                <a:solidFill>
                  <a:srgbClr val="222222"/>
                </a:solidFill>
              </a:defRPr>
            </a:pPr>
          </a:p>
        </c:txPr>
        <c:crossAx val="2100718248"/>
        <c:crosses val="autoZero"/>
        <c:auto val="1"/>
        <c:lblAlgn val="ctr"/>
        <c:lblOffset val="100"/>
        <c:noMultiLvlLbl val="0"/>
      </c:catAx>
      <c:valAx>
        <c:axId val="2100718248"/>
        <c:scaling>
          <c:orientation val="minMax"/>
          <c:max val="140.0"/>
          <c:min val="0.0"/>
        </c:scaling>
        <c:delete val="0"/>
        <c:axPos val="l"/>
        <c:majorGridlines>
          <c:spPr>
            <a:ln w="9525">
              <a:solidFill>
                <a:srgbClr val="D9D9D9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B6B6B"/>
                </a:solidFill>
              </a:defRPr>
            </a:pPr>
          </a:p>
        </c:txPr>
        <c:crossAx val="2101159928"/>
        <c:crosses val="autoZero"/>
        <c:crossBetween val="midCat"/>
        <c:majorUnit val="20.0"/>
      </c:valAx>
    </c:plotArea>
    <c:legend>
      <c:legendPos val="t"/>
      <c:overlay val="0"/>
      <c:txPr>
        <a:bodyPr/>
        <a:lstStyle/>
        <a:p>
          <a:pPr>
            <a:defRPr sz="1200">
              <a:solidFill>
                <a:srgbClr val="222222"/>
              </a:solidFill>
            </a:defRPr>
          </a:pPr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自社</c:v>
                </c:pt>
              </c:strCache>
            </c:strRef>
          </c:tx>
          <c:spPr>
            <a:ln w="38100">
              <a:solidFill>
                <a:srgbClr val="FFC700"/>
              </a:solidFill>
            </a:ln>
          </c:spPr>
          <c:marker>
            <c:symbol val="circle"/>
            <c:size val="8"/>
            <c:spPr>
              <a:solidFill>
                <a:srgbClr val="FFC700"/>
              </a:solidFill>
              <a:ln>
                <a:solidFill>
                  <a:srgbClr val="FFC700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品質</c:v>
                </c:pt>
                <c:pt idx="1">
                  <c:v>価格</c:v>
                </c:pt>
                <c:pt idx="2">
                  <c:v>スピード</c:v>
                </c:pt>
                <c:pt idx="3">
                  <c:v>サポート</c:v>
                </c:pt>
                <c:pt idx="4">
                  <c:v>機能</c:v>
                </c:pt>
                <c:pt idx="5">
                  <c:v>ブランド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4.5</c:v>
                </c:pt>
                <c:pt idx="1">
                  <c:v>2.5</c:v>
                </c:pt>
                <c:pt idx="2">
                  <c:v>2.8</c:v>
                </c:pt>
                <c:pt idx="3">
                  <c:v>4.6</c:v>
                </c:pt>
                <c:pt idx="4">
                  <c:v>3.8</c:v>
                </c:pt>
                <c:pt idx="5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競合A</c:v>
                </c:pt>
              </c:strCache>
            </c:strRef>
          </c:tx>
          <c:spPr>
            <a:ln w="19050">
              <a:solidFill>
                <a:srgbClr val="A6A6A6"/>
              </a:solidFill>
            </a:ln>
          </c:spPr>
          <c:marker>
            <c:symbol val="circle"/>
            <c:size val="6"/>
            <c:spPr>
              <a:solidFill>
                <a:srgbClr val="A6A6A6"/>
              </a:solidFill>
              <a:ln>
                <a:solidFill>
                  <a:srgbClr val="A6A6A6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品質</c:v>
                </c:pt>
                <c:pt idx="1">
                  <c:v>価格</c:v>
                </c:pt>
                <c:pt idx="2">
                  <c:v>スピード</c:v>
                </c:pt>
                <c:pt idx="3">
                  <c:v>サポート</c:v>
                </c:pt>
                <c:pt idx="4">
                  <c:v>機能</c:v>
                </c:pt>
                <c:pt idx="5">
                  <c:v>ブランド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3.5</c:v>
                </c:pt>
                <c:pt idx="1">
                  <c:v>4.0</c:v>
                </c:pt>
                <c:pt idx="2">
                  <c:v>4.2</c:v>
                </c:pt>
                <c:pt idx="3">
                  <c:v>3.0</c:v>
                </c:pt>
                <c:pt idx="4">
                  <c:v>3.6</c:v>
                </c:pt>
                <c:pt idx="5">
                  <c:v>4.0</c:v>
                </c:pt>
              </c:numCache>
            </c:numRef>
          </c:val>
        </c:ser>
        <c:axId val="2073612648"/>
        <c:axId val="2112772216"/>
      </c:radarChart>
      <c:catAx>
        <c:axId val="2073612648"/>
        <c:scaling>
          <c:orientation val="minMax"/>
        </c:scaling>
        <c:delete val="0"/>
        <c:axPos val="b"/>
        <c:numFmt formatCode="m/d/yy" sourceLinked="1"/>
        <c:majorTickMark val="none"/>
        <c:minorTickMark val="none"/>
        <c:tickLblPos val="nextTo"/>
        <c:spPr>
          <a:ln w="12700">
            <a:solidFill>
              <a:srgbClr val="A6A6A6"/>
            </a:solidFill>
          </a:ln>
        </c:spPr>
        <c:txPr>
          <a:bodyPr/>
          <a:lstStyle/>
          <a:p>
            <a:pPr>
              <a:defRPr sz="1200">
                <a:solidFill>
                  <a:srgbClr val="222222"/>
                </a:solidFill>
              </a:defRPr>
            </a:pPr>
          </a:p>
        </c:txPr>
        <c:crossAx val="2112772216"/>
        <c:crosses val="autoZero"/>
        <c:auto val="1"/>
        <c:lblAlgn val="ctr"/>
        <c:lblOffset val="100"/>
        <c:noMultiLvlLbl val="0"/>
      </c:catAx>
      <c:valAx>
        <c:axId val="2112772216"/>
        <c:scaling>
          <c:orientation val="minMax"/>
          <c:max val="5.0"/>
          <c:min val="0.0"/>
        </c:scaling>
        <c:delete val="0"/>
        <c:axPos val="l"/>
        <c:majorGridlines>
          <c:spPr>
            <a:ln w="9525">
              <a:solidFill>
                <a:srgbClr val="D9D9D9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B6B6B"/>
                </a:solidFill>
              </a:defRPr>
            </a:pPr>
          </a:p>
        </c:txPr>
        <c:crossAx val="2073612648"/>
        <c:crosses val="autoZero"/>
        <c:crossBetween val="between"/>
        <c:majorUnit val="1.0"/>
      </c:valAx>
    </c:plotArea>
    <c:legend>
      <c:legendPos val="t"/>
      <c:overlay val="0"/>
      <c:txPr>
        <a:bodyPr/>
        <a:lstStyle/>
        <a:p>
          <a:pPr>
            <a:defRPr sz="1200">
              <a:solidFill>
                <a:srgbClr val="222222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構成比</c:v>
                </c:pt>
              </c:strCache>
            </c:strRef>
          </c:tx>
          <c:dPt>
            <c:idx val="0"/>
            <c:spPr>
              <a:solidFill>
                <a:srgbClr val="FFC700"/>
              </a:solidFill>
              <a:ln w="19050">
                <a:solidFill>
                  <a:srgbClr val="FFFFFF"/>
                </a:solidFill>
              </a:ln>
            </c:spPr>
          </c:dPt>
          <c:dPt>
            <c:idx val="1"/>
            <c:spPr>
              <a:solidFill>
                <a:srgbClr val="4D4D4D"/>
              </a:solidFill>
              <a:ln w="19050">
                <a:solidFill>
                  <a:srgbClr val="FFFFFF"/>
                </a:solidFill>
              </a:ln>
            </c:spPr>
          </c:dPt>
          <c:dPt>
            <c:idx val="2"/>
            <c:spPr>
              <a:solidFill>
                <a:srgbClr val="8C8C8C"/>
              </a:solidFill>
              <a:ln w="19050">
                <a:solidFill>
                  <a:srgbClr val="FFFFFF"/>
                </a:solidFill>
              </a:ln>
            </c:spPr>
          </c:dPt>
          <c:dPt>
            <c:idx val="3"/>
            <c:spPr>
              <a:solidFill>
                <a:srgbClr val="B3B3B3"/>
              </a:solidFill>
              <a:ln w="19050">
                <a:solidFill>
                  <a:srgbClr val="FFFFFF"/>
                </a:solidFill>
              </a:ln>
            </c:spPr>
          </c:dPt>
          <c:dPt>
            <c:idx val="4"/>
            <c:spPr>
              <a:solidFill>
                <a:srgbClr val="D9D9D9"/>
              </a:solidFill>
              <a:ln w="19050">
                <a:solidFill>
                  <a:srgbClr val="FFFFFF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区分A</c:v>
                </c:pt>
                <c:pt idx="1">
                  <c:v>区分B</c:v>
                </c:pt>
                <c:pt idx="2">
                  <c:v>区分C</c:v>
                </c:pt>
                <c:pt idx="3">
                  <c:v>区分D</c:v>
                </c:pt>
                <c:pt idx="4">
                  <c:v>その他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</c:v>
                </c:pt>
                <c:pt idx="1">
                  <c:v>23</c:v>
                </c:pt>
                <c:pt idx="2">
                  <c:v>17</c:v>
                </c:pt>
                <c:pt idx="3">
                  <c:v>11</c:v>
                </c:pt>
                <c:pt idx="4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0"/>
    <c:plotArea>
      <c:layout>
        <c:manualLayout>
          <c:layoutTarget val="inner"/>
          <c:xMode val="edge"/>
          <c:yMode val="edge"/>
          <c:x val="0.07"/>
          <c:y val="0.05"/>
          <c:w val="0.75"/>
          <c:h val="0.8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自社</c:v>
                </c:pt>
              </c:strCache>
            </c:strRef>
          </c:tx>
          <c:spPr>
            <a:ln w="38100">
              <a:solidFill>
                <a:srgbClr val="FFC700"/>
              </a:solidFill>
            </a:ln>
          </c:spPr>
          <c:marker>
            <c:symbol val="circle"/>
            <c:size val="8"/>
            <c:spPr>
              <a:solidFill>
                <a:srgbClr val="FFC700"/>
              </a:solidFill>
              <a:ln>
                <a:solidFill>
                  <a:srgbClr val="FFC700"/>
                </a:solidFill>
              </a:ln>
            </c:spPr>
          </c:marker>
          <c:dLbls>
            <c:dLbl>
              <c:idx val="6"/>
              <c:tx>
                <c:rich>
                  <a:bodyPr/>
                  <a:lstStyle/>
                  <a:p>
                    <a:r>
                      <a:rPr sz="1200" b="1">
                        <a:solidFill>
                          <a:srgbClr val="222222"/>
                        </a:solidFill>
                        <a:latin typeface="Yu Gothic"/>
                      </a:rPr>
                      <a:t>自社 163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Sheet1!$A$2:$A$8</c:f>
              <c:strCache>
                <c:ptCount val="7"/>
                <c:pt idx="0">
                  <c:v>20X0</c:v>
                </c:pt>
                <c:pt idx="1">
                  <c:v>20X1</c:v>
                </c:pt>
                <c:pt idx="2">
                  <c:v>20X2</c:v>
                </c:pt>
                <c:pt idx="3">
                  <c:v>20X3</c:v>
                </c:pt>
                <c:pt idx="4">
                  <c:v>20X4</c:v>
                </c:pt>
                <c:pt idx="5">
                  <c:v>20X5</c:v>
                </c:pt>
                <c:pt idx="6">
                  <c:v>20X6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108</c:v>
                </c:pt>
                <c:pt idx="2">
                  <c:v>118</c:v>
                </c:pt>
                <c:pt idx="3">
                  <c:v>127</c:v>
                </c:pt>
                <c:pt idx="4">
                  <c:v>139</c:v>
                </c:pt>
                <c:pt idx="5">
                  <c:v>150</c:v>
                </c:pt>
                <c:pt idx="6">
                  <c:v>163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市場全体</c:v>
                </c:pt>
              </c:strCache>
            </c:strRef>
          </c:tx>
          <c:spPr>
            <a:ln w="25400">
              <a:solidFill>
                <a:srgbClr val="222222"/>
              </a:solidFill>
            </a:ln>
          </c:spPr>
          <c:marker>
            <c:symbol val="circle"/>
            <c:size val="6"/>
            <c:spPr>
              <a:solidFill>
                <a:srgbClr val="222222"/>
              </a:solidFill>
              <a:ln>
                <a:solidFill>
                  <a:srgbClr val="222222"/>
                </a:solidFill>
              </a:ln>
            </c:spPr>
          </c:marker>
          <c:dLbls>
            <c:dLbl>
              <c:idx val="6"/>
              <c:tx>
                <c:rich>
                  <a:bodyPr/>
                  <a:lstStyle/>
                  <a:p>
                    <a:r>
                      <a:rPr sz="1200" b="0">
                        <a:solidFill>
                          <a:srgbClr val="222222"/>
                        </a:solidFill>
                        <a:latin typeface="Yu Gothic"/>
                      </a:rPr>
                      <a:t>市場全体 121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Sheet1!$A$2:$A$8</c:f>
              <c:strCache>
                <c:ptCount val="7"/>
                <c:pt idx="0">
                  <c:v>20X0</c:v>
                </c:pt>
                <c:pt idx="1">
                  <c:v>20X1</c:v>
                </c:pt>
                <c:pt idx="2">
                  <c:v>20X2</c:v>
                </c:pt>
                <c:pt idx="3">
                  <c:v>20X3</c:v>
                </c:pt>
                <c:pt idx="4">
                  <c:v>20X4</c:v>
                </c:pt>
                <c:pt idx="5">
                  <c:v>20X5</c:v>
                </c:pt>
                <c:pt idx="6">
                  <c:v>20X6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103</c:v>
                </c:pt>
                <c:pt idx="2">
                  <c:v>107</c:v>
                </c:pt>
                <c:pt idx="3">
                  <c:v>110</c:v>
                </c:pt>
                <c:pt idx="4">
                  <c:v>114</c:v>
                </c:pt>
                <c:pt idx="5">
                  <c:v>117</c:v>
                </c:pt>
                <c:pt idx="6">
                  <c:v>121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競合A</c:v>
                </c:pt>
              </c:strCache>
            </c:strRef>
          </c:tx>
          <c:spPr>
            <a:ln w="19050">
              <a:solidFill>
                <a:srgbClr val="A6A6A6"/>
              </a:solidFill>
            </a:ln>
          </c:spPr>
          <c:marker>
            <c:symbol val="circle"/>
            <c:size val="5"/>
            <c:spPr>
              <a:solidFill>
                <a:srgbClr val="A6A6A6"/>
              </a:solidFill>
              <a:ln>
                <a:solidFill>
                  <a:srgbClr val="A6A6A6"/>
                </a:solidFill>
              </a:ln>
            </c:spPr>
          </c:marker>
          <c:dLbls>
            <c:dLbl>
              <c:idx val="6"/>
              <c:tx>
                <c:rich>
                  <a:bodyPr/>
                  <a:lstStyle/>
                  <a:p>
                    <a:r>
                      <a:rPr sz="1200" b="0">
                        <a:solidFill>
                          <a:srgbClr val="222222"/>
                        </a:solidFill>
                        <a:latin typeface="Yu Gothic"/>
                      </a:rPr>
                      <a:t>競合A 124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Sheet1!$A$2:$A$8</c:f>
              <c:strCache>
                <c:ptCount val="7"/>
                <c:pt idx="0">
                  <c:v>20X0</c:v>
                </c:pt>
                <c:pt idx="1">
                  <c:v>20X1</c:v>
                </c:pt>
                <c:pt idx="2">
                  <c:v>20X2</c:v>
                </c:pt>
                <c:pt idx="3">
                  <c:v>20X3</c:v>
                </c:pt>
                <c:pt idx="4">
                  <c:v>20X4</c:v>
                </c:pt>
                <c:pt idx="5">
                  <c:v>20X5</c:v>
                </c:pt>
                <c:pt idx="6">
                  <c:v>20X6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104</c:v>
                </c:pt>
                <c:pt idx="2">
                  <c:v>106</c:v>
                </c:pt>
                <c:pt idx="3">
                  <c:v>112</c:v>
                </c:pt>
                <c:pt idx="4">
                  <c:v>115</c:v>
                </c:pt>
                <c:pt idx="5">
                  <c:v>119</c:v>
                </c:pt>
                <c:pt idx="6">
                  <c:v>124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競合B</c:v>
                </c:pt>
              </c:strCache>
            </c:strRef>
          </c:tx>
          <c:spPr>
            <a:ln w="19050">
              <a:solidFill>
                <a:srgbClr val="C8C8C8"/>
              </a:solidFill>
            </a:ln>
          </c:spPr>
          <c:marker>
            <c:symbol val="circle"/>
            <c:size val="5"/>
            <c:spPr>
              <a:solidFill>
                <a:srgbClr val="C8C8C8"/>
              </a:solidFill>
              <a:ln>
                <a:solidFill>
                  <a:srgbClr val="C8C8C8"/>
                </a:solidFill>
              </a:ln>
            </c:spPr>
          </c:marker>
          <c:dLbls>
            <c:dLbl>
              <c:idx val="6"/>
              <c:tx>
                <c:rich>
                  <a:bodyPr/>
                  <a:lstStyle/>
                  <a:p>
                    <a:r>
                      <a:rPr sz="1200" b="0">
                        <a:solidFill>
                          <a:srgbClr val="222222"/>
                        </a:solidFill>
                        <a:latin typeface="Yu Gothic"/>
                      </a:rPr>
                      <a:t>競合B 106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Sheet1!$A$2:$A$8</c:f>
              <c:strCache>
                <c:ptCount val="7"/>
                <c:pt idx="0">
                  <c:v>20X0</c:v>
                </c:pt>
                <c:pt idx="1">
                  <c:v>20X1</c:v>
                </c:pt>
                <c:pt idx="2">
                  <c:v>20X2</c:v>
                </c:pt>
                <c:pt idx="3">
                  <c:v>20X3</c:v>
                </c:pt>
                <c:pt idx="4">
                  <c:v>20X4</c:v>
                </c:pt>
                <c:pt idx="5">
                  <c:v>20X5</c:v>
                </c:pt>
                <c:pt idx="6">
                  <c:v>20X6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100</c:v>
                </c:pt>
                <c:pt idx="1">
                  <c:v>98</c:v>
                </c:pt>
                <c:pt idx="2">
                  <c:v>101</c:v>
                </c:pt>
                <c:pt idx="3">
                  <c:v>99</c:v>
                </c:pt>
                <c:pt idx="4">
                  <c:v>103</c:v>
                </c:pt>
                <c:pt idx="5">
                  <c:v>104</c:v>
                </c:pt>
                <c:pt idx="6">
                  <c:v>106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rgbClr val="A6A6A6"/>
            </a:solidFill>
          </a:ln>
        </c:spPr>
        <c:txPr>
          <a:bodyPr/>
          <a:lstStyle/>
          <a:p>
            <a:pPr>
              <a:defRPr sz="1200">
                <a:solidFill>
                  <a:srgbClr val="222222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80.0"/>
          <c:min val="80.0"/>
        </c:scaling>
        <c:delete val="0"/>
        <c:axPos val="l"/>
        <c:majorGridlines>
          <c:spPr>
            <a:ln w="9525">
              <a:solidFill>
                <a:srgbClr val="D9D9D9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B6B6B"/>
                </a:solidFill>
              </a:defRPr>
            </a:pPr>
          </a:p>
        </c:txPr>
        <c:crossAx val="2118791784"/>
        <c:crosses val="autoZero"/>
        <c:majorUnit val="20.0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計画</c:v>
                </c:pt>
              </c:strCache>
            </c:strRef>
          </c:tx>
          <c:spPr>
            <a:ln w="19050">
              <a:solidFill>
                <a:srgbClr val="A6A6A6"/>
              </a:solidFill>
              <a:prstDash val="dash"/>
            </a:ln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1日目</c:v>
                </c:pt>
                <c:pt idx="1">
                  <c:v>2日目</c:v>
                </c:pt>
                <c:pt idx="2">
                  <c:v>3日目</c:v>
                </c:pt>
                <c:pt idx="3">
                  <c:v>4日目</c:v>
                </c:pt>
                <c:pt idx="4">
                  <c:v>5日目</c:v>
                </c:pt>
                <c:pt idx="5">
                  <c:v>6日目</c:v>
                </c:pt>
                <c:pt idx="6">
                  <c:v>7日目</c:v>
                </c:pt>
                <c:pt idx="7">
                  <c:v>8日目</c:v>
                </c:pt>
                <c:pt idx="8">
                  <c:v>9日目</c:v>
                </c:pt>
                <c:pt idx="9">
                  <c:v>10日目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100</c:v>
                </c:pt>
                <c:pt idx="1">
                  <c:v>89</c:v>
                </c:pt>
                <c:pt idx="2">
                  <c:v>78</c:v>
                </c:pt>
                <c:pt idx="3">
                  <c:v>67</c:v>
                </c:pt>
                <c:pt idx="4">
                  <c:v>56</c:v>
                </c:pt>
                <c:pt idx="5">
                  <c:v>44</c:v>
                </c:pt>
                <c:pt idx="6">
                  <c:v>33</c:v>
                </c:pt>
                <c:pt idx="7">
                  <c:v>22</c:v>
                </c:pt>
                <c:pt idx="8">
                  <c:v>11</c:v>
                </c:pt>
                <c:pt idx="9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実績</c:v>
                </c:pt>
              </c:strCache>
            </c:strRef>
          </c:tx>
          <c:spPr>
            <a:ln w="31750">
              <a:solidFill>
                <a:srgbClr val="222222"/>
              </a:solidFill>
            </a:ln>
          </c:spPr>
          <c:marker>
            <c:symbol val="circle"/>
            <c:size val="7"/>
            <c:spPr>
              <a:solidFill>
                <a:srgbClr val="222222"/>
              </a:solidFill>
              <a:ln>
                <a:solidFill>
                  <a:srgbClr val="222222"/>
                </a:solidFill>
              </a:ln>
            </c:spPr>
          </c:marker>
          <c:dPt>
            <c:idx val="6"/>
            <c:marker>
              <c:size val="13"/>
              <c:spPr>
                <a:solidFill>
                  <a:srgbClr val="FFC700"/>
                </a:solidFill>
              </c:spPr>
            </c:marker>
          </c:dPt>
          <c:dLbls>
            <c:dLbl>
              <c:idx val="6"/>
              <c:tx>
                <c:rich>
                  <a:bodyPr/>
                  <a:lstStyle/>
                  <a:p>
                    <a:r>
                      <a:rPr sz="1200" b="1">
                        <a:solidFill>
                          <a:srgbClr val="222222"/>
                        </a:solidFill>
                        <a:latin typeface="Yu Gothic"/>
                      </a:rPr>
                      <a:t>残 50pt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Sheet1!$A$2:$A$11</c:f>
              <c:strCache>
                <c:ptCount val="10"/>
                <c:pt idx="0">
                  <c:v>1日目</c:v>
                </c:pt>
                <c:pt idx="1">
                  <c:v>2日目</c:v>
                </c:pt>
                <c:pt idx="2">
                  <c:v>3日目</c:v>
                </c:pt>
                <c:pt idx="3">
                  <c:v>4日目</c:v>
                </c:pt>
                <c:pt idx="4">
                  <c:v>5日目</c:v>
                </c:pt>
                <c:pt idx="5">
                  <c:v>6日目</c:v>
                </c:pt>
                <c:pt idx="6">
                  <c:v>7日目</c:v>
                </c:pt>
                <c:pt idx="7">
                  <c:v>8日目</c:v>
                </c:pt>
                <c:pt idx="8">
                  <c:v>9日目</c:v>
                </c:pt>
                <c:pt idx="9">
                  <c:v>10日目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100</c:v>
                </c:pt>
                <c:pt idx="1">
                  <c:v>92</c:v>
                </c:pt>
                <c:pt idx="2">
                  <c:v>85</c:v>
                </c:pt>
                <c:pt idx="3">
                  <c:v>80</c:v>
                </c:pt>
                <c:pt idx="4">
                  <c:v>70</c:v>
                </c:pt>
                <c:pt idx="5">
                  <c:v>58</c:v>
                </c:pt>
                <c:pt idx="6">
                  <c:v>50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rgbClr val="A6A6A6"/>
            </a:solidFill>
          </a:ln>
        </c:spPr>
        <c:txPr>
          <a:bodyPr/>
          <a:lstStyle/>
          <a:p>
            <a:pPr>
              <a:defRPr sz="1200">
                <a:solidFill>
                  <a:srgbClr val="222222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0.0"/>
          <c:min val="0.0"/>
        </c:scaling>
        <c:delete val="0"/>
        <c:axPos val="l"/>
        <c:majorGridlines>
          <c:spPr>
            <a:ln w="9525">
              <a:solidFill>
                <a:srgbClr val="D9D9D9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B6B6B"/>
                </a:solidFill>
              </a:defRPr>
            </a:pPr>
          </a:p>
        </c:txPr>
        <c:crossAx val="2118791784"/>
        <c:crosses val="autoZero"/>
        <c:majorUnit val="20.0"/>
      </c:valAx>
    </c:plotArea>
    <c:legend>
      <c:legendPos val="t"/>
      <c:layout/>
      <c:overlay val="0"/>
      <c:txPr>
        <a:bodyPr/>
        <a:lstStyle/>
        <a:p>
          <a:pPr>
            <a:defRPr sz="1200">
              <a:solidFill>
                <a:srgbClr val="222222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CVR</c:v>
                </c:pt>
              </c:strCache>
            </c:strRef>
          </c:tx>
          <c:spPr>
            <a:solidFill>
              <a:srgbClr val="C8C8C8"/>
            </a:solidFill>
            <a:ln>
              <a:noFill/>
            </a:ln>
          </c:spPr>
          <c:dPt>
            <c:idx val="1"/>
            <c:spPr>
              <a:solidFill>
                <a:srgbClr val="FFC700"/>
              </a:solidFill>
              <a:ln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パターンA</c:v>
                </c:pt>
                <c:pt idx="1">
                  <c:v>パターンB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0.024</c:v>
                </c:pt>
                <c:pt idx="1">
                  <c:v>0.031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sz="1600" b="1">
                  <a:solidFill>
                    <a:srgbClr val="222222"/>
                  </a:solidFill>
                  <a:latin typeface="Yu Gothi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2068027336"/>
        <c:axId val="2113994440"/>
      </c:barChart>
      <c:catAx>
        <c:axId val="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rgbClr val="A6A6A6"/>
            </a:solidFill>
          </a:ln>
        </c:spPr>
        <c:txPr>
          <a:bodyPr/>
          <a:lstStyle/>
          <a:p>
            <a:pPr>
              <a:defRPr sz="1200">
                <a:solidFill>
                  <a:srgbClr val="222222"/>
                </a:solidFill>
              </a:defRPr>
            </a:pPr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max val="0.04"/>
          <c:min val="0.0"/>
        </c:scaling>
        <c:delete val="0"/>
        <c:axPos val="l"/>
        <c:majorGridlines>
          <c:spPr>
            <a:ln w="9525">
              <a:solidFill>
                <a:srgbClr val="D9D9D9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B6B6B"/>
                </a:solidFill>
              </a:defRPr>
            </a:pPr>
          </a:p>
        </c:txPr>
        <c:crossAx val="2068027336"/>
        <c:crosses val="autoZero"/>
        <c:majorUnit val="0.01"/>
      </c:valAx>
    </c:plotArea>
    <c:dispBlanksAs val="gap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0"/>
    <c:plotArea>
      <c:barChart>
        <c:barDir val="bar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とてもそう思う</c:v>
                </c:pt>
              </c:strCache>
            </c:strRef>
          </c:tx>
          <c:spPr>
            <a:solidFill>
              <a:srgbClr val="FFC700"/>
            </a:solidFill>
            <a:ln w="9525">
              <a:solidFill>
                <a:srgbClr val="FFFFFF"/>
              </a:solidFill>
            </a:ln>
          </c:spPr>
          <c:dLbls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rgbClr val="222222"/>
                    </a:solidFill>
                    <a:latin typeface="Yu Gothic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設問1：設問文を入力</c:v>
                </c:pt>
                <c:pt idx="1">
                  <c:v>設問2：設問文を入力</c:v>
                </c:pt>
                <c:pt idx="2">
                  <c:v>設問3：設問文を入力</c:v>
                </c:pt>
                <c:pt idx="3">
                  <c:v>設問4：設問文を入力</c:v>
                </c:pt>
                <c:pt idx="4">
                  <c:v>設問5：設問文を入力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</c:v>
                </c:pt>
                <c:pt idx="1">
                  <c:v>0.25</c:v>
                </c:pt>
                <c:pt idx="2">
                  <c:v>0.45</c:v>
                </c:pt>
                <c:pt idx="3">
                  <c:v>0.22</c:v>
                </c:pt>
                <c:pt idx="4">
                  <c:v>0.12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ややそう思う</c:v>
                </c:pt>
              </c:strCache>
            </c:strRef>
          </c:tx>
          <c:spPr>
            <a:solidFill>
              <a:srgbClr val="FFE38A"/>
            </a:solidFill>
            <a:ln w="9525">
              <a:solidFill>
                <a:srgbClr val="FFFFFF"/>
              </a:solidFill>
            </a:ln>
          </c:spPr>
          <c:dLbls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rgbClr val="222222"/>
                    </a:solidFill>
                    <a:latin typeface="Yu Gothic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設問1：設問文を入力</c:v>
                </c:pt>
                <c:pt idx="1">
                  <c:v>設問2：設問文を入力</c:v>
                </c:pt>
                <c:pt idx="2">
                  <c:v>設問3：設問文を入力</c:v>
                </c:pt>
                <c:pt idx="3">
                  <c:v>設問4：設問文を入力</c:v>
                </c:pt>
                <c:pt idx="4">
                  <c:v>設問5：設問文を入力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0.4</c:v>
                </c:pt>
                <c:pt idx="1">
                  <c:v>0.42</c:v>
                </c:pt>
                <c:pt idx="2">
                  <c:v>0.38</c:v>
                </c:pt>
                <c:pt idx="3">
                  <c:v>0.35</c:v>
                </c:pt>
                <c:pt idx="4">
                  <c:v>0.28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どちらでもない</c:v>
                </c:pt>
              </c:strCache>
            </c:strRef>
          </c:tx>
          <c:spPr>
            <a:solidFill>
              <a:srgbClr val="D9D9D9"/>
            </a:solidFill>
            <a:ln w="9525">
              <a:solidFill>
                <a:srgbClr val="FFFFFF"/>
              </a:solidFill>
            </a:ln>
          </c:spPr>
          <c:dLbls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rgbClr val="222222"/>
                    </a:solidFill>
                    <a:latin typeface="Yu Gothic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設問1：設問文を入力</c:v>
                </c:pt>
                <c:pt idx="1">
                  <c:v>設問2：設問文を入力</c:v>
                </c:pt>
                <c:pt idx="2">
                  <c:v>設問3：設問文を入力</c:v>
                </c:pt>
                <c:pt idx="3">
                  <c:v>設問4：設問文を入力</c:v>
                </c:pt>
                <c:pt idx="4">
                  <c:v>設問5：設問文を入力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0.18</c:v>
                </c:pt>
                <c:pt idx="1">
                  <c:v>0.2</c:v>
                </c:pt>
                <c:pt idx="2">
                  <c:v>0.1</c:v>
                </c:pt>
                <c:pt idx="3">
                  <c:v>0.25</c:v>
                </c:pt>
                <c:pt idx="4">
                  <c:v>0.3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あまり思わない</c:v>
                </c:pt>
              </c:strCache>
            </c:strRef>
          </c:tx>
          <c:spPr>
            <a:solidFill>
              <a:srgbClr val="A6A6A6"/>
            </a:solidFill>
            <a:ln w="9525">
              <a:solidFill>
                <a:srgbClr val="FFFFFF"/>
              </a:solidFill>
            </a:ln>
          </c:spPr>
          <c:dLbls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rgbClr val="222222"/>
                    </a:solidFill>
                    <a:latin typeface="Yu Gothic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設問1：設問文を入力</c:v>
                </c:pt>
                <c:pt idx="1">
                  <c:v>設問2：設問文を入力</c:v>
                </c:pt>
                <c:pt idx="2">
                  <c:v>設問3：設問文を入力</c:v>
                </c:pt>
                <c:pt idx="3">
                  <c:v>設問4：設問文を入力</c:v>
                </c:pt>
                <c:pt idx="4">
                  <c:v>設問5：設問文を入力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0.08</c:v>
                </c:pt>
                <c:pt idx="1">
                  <c:v>0.09</c:v>
                </c:pt>
                <c:pt idx="2">
                  <c:v>0.05</c:v>
                </c:pt>
                <c:pt idx="3">
                  <c:v>0.12</c:v>
                </c:pt>
                <c:pt idx="4">
                  <c:v>0.2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思わない</c:v>
                </c:pt>
              </c:strCache>
            </c:strRef>
          </c:tx>
          <c:spPr>
            <a:solidFill>
              <a:srgbClr val="6B6B6B"/>
            </a:solidFill>
            <a:ln w="9525">
              <a:solidFill>
                <a:srgbClr val="FFFFFF"/>
              </a:solidFill>
            </a:ln>
          </c:spPr>
          <c:dLbls>
            <c:numFmt formatCode="0%" sourceLinked="0"/>
            <c:txPr>
              <a:bodyPr/>
              <a:lstStyle/>
              <a:p>
                <a:pPr>
                  <a:defRPr sz="1200" b="0">
                    <a:solidFill>
                      <a:srgbClr val="FFFFFF"/>
                    </a:solidFill>
                    <a:latin typeface="Yu Gothic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設問1：設問文を入力</c:v>
                </c:pt>
                <c:pt idx="1">
                  <c:v>設問2：設問文を入力</c:v>
                </c:pt>
                <c:pt idx="2">
                  <c:v>設問3：設問文を入力</c:v>
                </c:pt>
                <c:pt idx="3">
                  <c:v>設問4：設問文を入力</c:v>
                </c:pt>
                <c:pt idx="4">
                  <c:v>設問5：設問文を入力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0.04</c:v>
                </c:pt>
                <c:pt idx="1">
                  <c:v>0.04</c:v>
                </c:pt>
                <c:pt idx="2">
                  <c:v>0.02</c:v>
                </c:pt>
                <c:pt idx="3">
                  <c:v>0.06</c:v>
                </c:pt>
                <c:pt idx="4">
                  <c:v>0.1</c:v>
                </c:pt>
              </c:numCache>
            </c:numRef>
          </c:val>
        </c:ser>
        <c:gapWidth val="45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 w="12700">
            <a:solidFill>
              <a:srgbClr val="A6A6A6"/>
            </a:solidFill>
          </a:ln>
        </c:spPr>
        <c:txPr>
          <a:bodyPr/>
          <a:lstStyle/>
          <a:p>
            <a:pPr>
              <a:defRPr sz="1200">
                <a:solidFill>
                  <a:srgbClr val="222222"/>
                </a:solidFill>
              </a:defRPr>
            </a:pPr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/>
        <c:delete/>
        <c:axPos val="b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B6B6B"/>
                </a:solidFill>
              </a:defRPr>
            </a:pPr>
          </a:p>
        </c:txPr>
        <c:crossAx val="2068027336"/>
        <c:crosses val="autoZero"/>
      </c:valAx>
    </c:plotArea>
    <c:legend>
      <c:legendPos val="t"/>
      <c:overlay val="0"/>
      <c:txPr>
        <a:bodyPr/>
        <a:lstStyle/>
        <a:p>
          <a:pPr>
            <a:defRPr sz="1200">
              <a:solidFill>
                <a:srgbClr val="222222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200" b="0">
          <a:solidFill>
            <a:srgbClr val="6B6B6B"/>
          </a:solidFill>
          <a:latin typeface="Yu Gothic"/>
          <a:ea typeface="Yu Gothic"/>
        </a:defRPr>
      </a:pPr>
      <a:endParaRPr lang="ja-JP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【スライドID】S001</a:t>
            </a:r>
          </a:p>
          <a:p>
            <a:r>
              <a:t>【カテゴリ】表紙</a:t>
            </a:r>
          </a:p>
          <a:p>
            <a:r>
              <a:t>【パターン】表紙（タイポグラフィ型）</a:t>
            </a:r>
          </a:p>
          <a:p>
            <a:r>
              <a:t>【用途】資料の最初のページ（文字だけで構成する表紙）</a:t>
            </a:r>
          </a:p>
          <a:p>
            <a:r>
              <a:t>【このスライドを選ぶ指示の例】表紙を作って／シンプルな表紙にして</a:t>
            </a:r>
          </a:p>
          <a:p>
            <a:r>
              <a:t>【向いている内容】資料名・サブタイトル・日付・部署名・発表者名</a:t>
            </a:r>
          </a:p>
          <a:p>
            <a:r>
              <a:t>【使わない場面】写真やビジュアルで印象づけたい資料（→S002 表紙（画像枠つき：左に画像プレースホルダー・右タイトル））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【スライドID】S002</a:t>
            </a:r>
          </a:p>
          <a:p>
            <a:r>
              <a:t>【カテゴリ】表紙</a:t>
            </a:r>
          </a:p>
          <a:p>
            <a:r>
              <a:t>【パターン】表紙（画像枠つき：左に画像プレースホルダー・右タイトル）</a:t>
            </a:r>
          </a:p>
          <a:p>
            <a:r>
              <a:t>【用途】画像で雰囲気を伝える表紙</a:t>
            </a:r>
          </a:p>
          <a:p>
            <a:r>
              <a:t>【このスライドを選ぶ指示の例】写真入りの表紙にして／画像つきの表紙</a:t>
            </a:r>
          </a:p>
          <a:p>
            <a:r>
              <a:t>【向いている内容】資料名・日付・発表者名＋メイン画像1枚</a:t>
            </a:r>
          </a:p>
          <a:p>
            <a:r>
              <a:t>【使わない場面】画像を用意できない場合（→S001 表紙（タイポグラフィ型））</a:t>
            </a:r>
          </a:p>
          <a:p>
            <a:r>
              <a:t>【注意】本文はすべて入力用の仮文言（見出し・項目・テキスト・XX）。内容に合わせて書き換えて使用する。画像枠をクリックして画像を挿入する。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【スライドID】S003</a:t>
            </a:r>
          </a:p>
          <a:p>
            <a:r>
              <a:t>【カテゴリ】冒頭</a:t>
            </a:r>
          </a:p>
          <a:p>
            <a:r>
              <a:t>【パターン】資料の位置づけ（目的・対象者・所要時間・前提）</a:t>
            </a:r>
          </a:p>
          <a:p>
            <a:r>
              <a:t>【用途】資料の目的・対象者・所要時間・前提を冒頭で共有する</a:t>
            </a:r>
          </a:p>
          <a:p>
            <a:r>
              <a:t>【このスライドを選ぶ指示の例】この資料の前提を整理して／資料の位置づけを最初に</a:t>
            </a:r>
          </a:p>
          <a:p>
            <a:r>
              <a:t>【向いている内容】目的・対象者・所要時間・前提条件の4項目</a:t>
            </a:r>
          </a:p>
          <a:p>
            <a:r>
              <a:t>【使わない場面】結論を先に伝えたい場合（→S004 本日の結論（一行結論＋判断していただきたい事項））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【スライドID】S004</a:t>
            </a:r>
          </a:p>
          <a:p>
            <a:r>
              <a:t>【カテゴリ】冒頭</a:t>
            </a:r>
          </a:p>
          <a:p>
            <a:r>
              <a:t>【パターン】本日の結論（一行結論＋判断していただきたい事項）</a:t>
            </a:r>
          </a:p>
          <a:p>
            <a:r>
              <a:t>【用途】最初に結論と判断事項を1枚で示す</a:t>
            </a:r>
          </a:p>
          <a:p>
            <a:r>
              <a:t>【このスライドを選ぶ指示の例】結論から見せて／冒頭で結論を伝えたい</a:t>
            </a:r>
          </a:p>
          <a:p>
            <a:r>
              <a:t>【向いている内容】一行の結論＋判断してほしい事項2〜3点</a:t>
            </a:r>
          </a:p>
          <a:p>
            <a:r>
              <a:t>【使わない場面】結論がまだ出ていない検討途中の報告（→S013 論点リスト（問い×仮説×検証方法））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【スライドID】S005</a:t>
            </a:r>
          </a:p>
          <a:p>
            <a:r>
              <a:t>【カテゴリ】冒頭</a:t>
            </a:r>
          </a:p>
          <a:p>
            <a:r>
              <a:t>【パターン】資料の読み方マップ（章ごとのページ範囲と要旨を横帯で）</a:t>
            </a:r>
          </a:p>
          <a:p>
            <a:r>
              <a:t>【用途】章ごとのページ範囲と要旨を示し、資料の全体像と読み方を伝える</a:t>
            </a:r>
          </a:p>
          <a:p>
            <a:r>
              <a:t>【このスライドを選ぶ指示の例】目次をページ範囲つきで／資料の読み方を示して</a:t>
            </a:r>
          </a:p>
          <a:p>
            <a:r>
              <a:t>【向いている内容】5〜6章の章名・ページ範囲・要旨</a:t>
            </a:r>
          </a:p>
          <a:p>
            <a:r>
              <a:t>【使わない場面】章が2〜3しかない短い資料（→S022 ストーリーライン（全体の論理展開を1枚で））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【スライドID】S006</a:t>
            </a:r>
          </a:p>
          <a:p>
            <a:r>
              <a:t>【カテゴリ】冒頭</a:t>
            </a:r>
          </a:p>
          <a:p>
            <a:r>
              <a:t>【パターン】前回からの変更点（差分一覧）</a:t>
            </a:r>
          </a:p>
          <a:p>
            <a:r>
              <a:t>【用途】前回版からの変更箇所を一覧で示す</a:t>
            </a:r>
          </a:p>
          <a:p>
            <a:r>
              <a:t>【このスライドを選ぶ指示の例】前回からの変更点をまとめて／差分を一覧にして</a:t>
            </a:r>
          </a:p>
          <a:p>
            <a:r>
              <a:t>【向いている内容】変更箇所・変更前・変更後・理由（5件程度）</a:t>
            </a:r>
          </a:p>
          <a:p>
            <a:r>
              <a:t>【使わない場面】初回提出の資料（→S024 決定事項ログ）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【スライドID】S007</a:t>
            </a:r>
          </a:p>
          <a:p>
            <a:r>
              <a:t>【カテゴリ】冒頭</a:t>
            </a:r>
          </a:p>
          <a:p>
            <a:r>
              <a:t>【パターン】意思決定のお願い（決裁事項・選択肢・期限）</a:t>
            </a:r>
          </a:p>
          <a:p>
            <a:r>
              <a:t>【用途】決裁してほしい事項・選択肢・期限をはっきり示す</a:t>
            </a:r>
          </a:p>
          <a:p>
            <a:r>
              <a:t>【このスライドを選ぶ指示の例】意思決定をお願いするページを作って／決裁依頼</a:t>
            </a:r>
          </a:p>
          <a:p>
            <a:r>
              <a:t>【向いている内容】決裁事項1つ・選択肢2〜3案・推奨案・期限</a:t>
            </a:r>
          </a:p>
          <a:p>
            <a:r>
              <a:t>【使わない場面】情報共有のみで判断が不要な場合（→S004 本日の結論（一行結論＋判断していただきたい事項））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【スライドID】S008</a:t>
            </a:r>
          </a:p>
          <a:p>
            <a:r>
              <a:t>【カテゴリ】冒頭</a:t>
            </a:r>
          </a:p>
          <a:p>
            <a:r>
              <a:t>【パターン】検討範囲（対象内／対象外）</a:t>
            </a:r>
          </a:p>
          <a:p>
            <a:r>
              <a:t>【用途】検討の対象内・対象外を明確にし、認識のずれを防ぐ</a:t>
            </a:r>
          </a:p>
          <a:p>
            <a:r>
              <a:t>【このスライドを選ぶ指示の例】検討範囲を明確にして／スコープを整理</a:t>
            </a:r>
          </a:p>
          <a:p>
            <a:r>
              <a:t>【向いている内容】対象内・対象外それぞれ4〜5項目と境界の考え方</a:t>
            </a:r>
          </a:p>
          <a:p>
            <a:r>
              <a:t>【使わない場面】範囲の議論が不要な定例報告（→S003 資料の位置づけ（目的・対象者・所要時間・前提））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【スライドID】S009</a:t>
            </a:r>
          </a:p>
          <a:p>
            <a:r>
              <a:t>【カテゴリ】章扉</a:t>
            </a:r>
          </a:p>
          <a:p>
            <a:r>
              <a:t>【パターン】章扉（全体の中の現在位置インジケータ付き）</a:t>
            </a:r>
          </a:p>
          <a:p>
            <a:r>
              <a:t>【用途】章の始まりを示し、資料全体の中の現在位置を伝える</a:t>
            </a:r>
          </a:p>
          <a:p>
            <a:r>
              <a:t>【このスライドを選ぶ指示の例】章の区切りを入れて／セクション扉／今どこを説明しているか示して</a:t>
            </a:r>
          </a:p>
          <a:p>
            <a:r>
              <a:t>【向いている内容】章番号・章タイトル・章の一言説明・全章の一覧</a:t>
            </a:r>
          </a:p>
          <a:p>
            <a:r>
              <a:t>【使わない場面】章内の小さな区切り（→S012 中扉（章内の小区切り））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【スライドID】S010</a:t>
            </a:r>
          </a:p>
          <a:p>
            <a:r>
              <a:t>【カテゴリ】章扉</a:t>
            </a:r>
          </a:p>
          <a:p>
            <a:r>
              <a:t>【パターン】章扉（この章で答える問い）</a:t>
            </a:r>
          </a:p>
          <a:p>
            <a:r>
              <a:t>【用途】章の冒頭で、この章が答える問いを提示する</a:t>
            </a:r>
          </a:p>
          <a:p>
            <a:r>
              <a:t>【このスライドを選ぶ指示の例】章の区切りを入れて／セクション扉（問いを示す）／この章で何がわかるか示して</a:t>
            </a:r>
          </a:p>
          <a:p>
            <a:r>
              <a:t>【向いている内容】章番号・章タイトル・問い2〜3つ</a:t>
            </a:r>
          </a:p>
          <a:p>
            <a:r>
              <a:t>【使わない場面】問いを立てにくい報告中心の章（→S009 章扉（全体の中の現在位置インジケータ付き））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【スライドID】S011</a:t>
            </a:r>
          </a:p>
          <a:p>
            <a:r>
              <a:t>【カテゴリ】章扉</a:t>
            </a:r>
          </a:p>
          <a:p>
            <a:r>
              <a:t>【パターン】章扉（画像枠つき）</a:t>
            </a:r>
          </a:p>
          <a:p>
            <a:r>
              <a:t>【用途】画像で章の雰囲気を伝える章扉</a:t>
            </a:r>
          </a:p>
          <a:p>
            <a:r>
              <a:t>【このスライドを選ぶ指示の例】章の区切りを入れて／セクション扉（写真入り）／画像つきの章扉</a:t>
            </a:r>
          </a:p>
          <a:p>
            <a:r>
              <a:t>【向いている内容】章番号・章タイトル＋章を象徴する画像1枚</a:t>
            </a:r>
          </a:p>
          <a:p>
            <a:r>
              <a:t>【使わない場面】画像を用意できない場合（→S009 章扉（全体の中の現在位置インジケータ付き））</a:t>
            </a:r>
          </a:p>
          <a:p>
            <a:r>
              <a:t>【注意】本文はすべて入力用の仮文言（見出し・項目・テキスト・XX）。内容に合わせて書き換えて使用する。画像枠をクリックして画像を挿入する。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【スライドID】S012</a:t>
            </a:r>
          </a:p>
          <a:p>
            <a:r>
              <a:t>【カテゴリ】章扉</a:t>
            </a:r>
          </a:p>
          <a:p>
            <a:r>
              <a:t>【パターン】中扉（章内の小区切り）</a:t>
            </a:r>
          </a:p>
          <a:p>
            <a:r>
              <a:t>【用途】章の中の小さな区切り（節）を示す</a:t>
            </a:r>
          </a:p>
          <a:p>
            <a:r>
              <a:t>【このスライドを選ぶ指示の例】章の中で区切りを入れて／小見出しのページ</a:t>
            </a:r>
          </a:p>
          <a:p>
            <a:r>
              <a:t>【向いている内容】節番号・節タイトル・節の内容2〜3点</a:t>
            </a:r>
          </a:p>
          <a:p>
            <a:r>
              <a:t>【使わない場面】章そのものの始まり（→S009 章扉（全体の中の現在位置インジケータ付き））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【スライドID】S013</a:t>
            </a:r>
          </a:p>
          <a:p>
            <a:r>
              <a:t>【カテゴリ】論点・ロジック</a:t>
            </a:r>
          </a:p>
          <a:p>
            <a:r>
              <a:t>【パターン】論点リスト（問い×仮説×検証方法）</a:t>
            </a:r>
          </a:p>
          <a:p>
            <a:r>
              <a:t>【用途】検討すべき論点を、仮説と検証方法とセットで一覧化する</a:t>
            </a:r>
          </a:p>
          <a:p>
            <a:r>
              <a:t>【このスライドを選ぶ指示の例】論点を整理して／イシューリストを作って</a:t>
            </a:r>
          </a:p>
          <a:p>
            <a:r>
              <a:t>【向いている内容】論点4〜5件×仮説・検証方法・状況</a:t>
            </a:r>
          </a:p>
          <a:p>
            <a:r>
              <a:t>【使わない場面】論点が1つだけの場合（→S014 仮説と検証結果）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【スライドID】S014</a:t>
            </a:r>
          </a:p>
          <a:p>
            <a:r>
              <a:t>【カテゴリ】論点・ロジック</a:t>
            </a:r>
          </a:p>
          <a:p>
            <a:r>
              <a:t>【パターン】仮説と検証結果</a:t>
            </a:r>
          </a:p>
          <a:p>
            <a:r>
              <a:t>【用途】立てた仮説ごとに、検証の結果と判定を示す</a:t>
            </a:r>
          </a:p>
          <a:p>
            <a:r>
              <a:t>【このスライドを選ぶ指示の例】仮説検証の結果をまとめて／仮説はどうだったか</a:t>
            </a:r>
          </a:p>
          <a:p>
            <a:r>
              <a:t>【向いている内容】仮説3つ×検証内容・結果・判定</a:t>
            </a:r>
          </a:p>
          <a:p>
            <a:r>
              <a:t>【使わない場面】まだ検証していない段階（→S013 論点リスト（問い×仮説×検証方法））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【スライドID】S015</a:t>
            </a:r>
          </a:p>
          <a:p>
            <a:r>
              <a:t>【カテゴリ】論点・ロジック</a:t>
            </a:r>
          </a:p>
          <a:p>
            <a:r>
              <a:t>【パターン】事実→示唆→打ち手</a:t>
            </a:r>
          </a:p>
          <a:p>
            <a:r>
              <a:t>【用途】事実から示唆を導き、打ち手につなげる流れを示す</a:t>
            </a:r>
          </a:p>
          <a:p>
            <a:r>
              <a:t>【このスライドを選ぶ指示の例】事実と示唆と打ち手を整理して／ファクトから提案へ</a:t>
            </a:r>
          </a:p>
          <a:p>
            <a:r>
              <a:t>【向いている内容】事実3点→示唆→打ち手の3段構成</a:t>
            </a:r>
          </a:p>
          <a:p>
            <a:r>
              <a:t>【使わない場面】論理の飛躍がない単純な報告（→S016 空・雨・傘）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【スライドID】S016</a:t>
            </a:r>
          </a:p>
          <a:p>
            <a:r>
              <a:t>【カテゴリ】論点・ロジック</a:t>
            </a:r>
          </a:p>
          <a:p>
            <a:r>
              <a:t>【パターン】空・雨・傘</a:t>
            </a:r>
          </a:p>
          <a:p>
            <a:r>
              <a:t>【用途】事実（空）・解釈（雨）・行動（傘）で結論を導く</a:t>
            </a:r>
          </a:p>
          <a:p>
            <a:r>
              <a:t>【このスライドを選ぶ指示の例】空雨傘で整理して／事実と解釈と行動を分けて</a:t>
            </a:r>
          </a:p>
          <a:p>
            <a:r>
              <a:t>【向いている内容】1つの事実から行動までの一連の論理</a:t>
            </a:r>
          </a:p>
          <a:p>
            <a:r>
              <a:t>【使わない場面】複数の事実を並べたい場合（→S015 事実→示唆→打ち手）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【スライドID】S017</a:t>
            </a:r>
          </a:p>
          <a:p>
            <a:r>
              <a:t>【カテゴリ】論点・ロジック</a:t>
            </a:r>
          </a:p>
          <a:p>
            <a:r>
              <a:t>【パターン】主張と根拠の構造（メッセージピラミッド）</a:t>
            </a:r>
          </a:p>
          <a:p>
            <a:r>
              <a:t>【用途】主張を頂点に、根拠と裏付けを階層で示す</a:t>
            </a:r>
          </a:p>
          <a:p>
            <a:r>
              <a:t>【このスライドを選ぶ指示の例】主張と根拠を構造化して／ピラミッドで整理</a:t>
            </a:r>
          </a:p>
          <a:p>
            <a:r>
              <a:t>【向いている内容】主張1つ・根拠3つ・裏付け各2つ</a:t>
            </a:r>
          </a:p>
          <a:p>
            <a:r>
              <a:t>【使わない場面】時系列の流れを示したい場合（→S022 ストーリーライン（全体の論理展開を1枚で））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【スライドID】S018</a:t>
            </a:r>
          </a:p>
          <a:p>
            <a:r>
              <a:t>【カテゴリ】論点・ロジック</a:t>
            </a:r>
          </a:p>
          <a:p>
            <a:r>
              <a:t>【パターン】想定される懸念と回答</a:t>
            </a:r>
          </a:p>
          <a:p>
            <a:r>
              <a:t>【用途】想定される懸念・反論と、それへの回答を先回りして示す</a:t>
            </a:r>
          </a:p>
          <a:p>
            <a:r>
              <a:t>【このスライドを選ぶ指示の例】よくある質問と回答／懸念点への回答を整理</a:t>
            </a:r>
          </a:p>
          <a:p>
            <a:r>
              <a:t>【向いている内容】懸念4件と回答</a:t>
            </a:r>
          </a:p>
          <a:p>
            <a:r>
              <a:t>【使わない場面】懸念が特に想定されない場合（→S023 未解決事項リスト）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【スライドID】S019</a:t>
            </a:r>
          </a:p>
          <a:p>
            <a:r>
              <a:t>【カテゴリ】論点・ロジック</a:t>
            </a:r>
          </a:p>
          <a:p>
            <a:r>
              <a:t>【パターン】選択肢の絞り込み（候補→評価→採用）</a:t>
            </a:r>
          </a:p>
          <a:p>
            <a:r>
              <a:t>【用途】多数の候補から評価を経て1案に絞り込む過程を示す</a:t>
            </a:r>
          </a:p>
          <a:p>
            <a:r>
              <a:t>【このスライドを選ぶ指示の例】候補を絞り込んだ経緯を示して／なぜこの案か</a:t>
            </a:r>
          </a:p>
          <a:p>
            <a:r>
              <a:t>【向いている内容】候補6案→評価3案→採用1案</a:t>
            </a:r>
          </a:p>
          <a:p>
            <a:r>
              <a:t>【使わない場面】最初から1案しかない場合（→S020 判断基準の定義（評価軸と重み））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【スライドID】S020</a:t>
            </a:r>
          </a:p>
          <a:p>
            <a:r>
              <a:t>【カテゴリ】論点・ロジック</a:t>
            </a:r>
          </a:p>
          <a:p>
            <a:r>
              <a:t>【パターン】判断基準の定義（評価軸と重み）</a:t>
            </a:r>
          </a:p>
          <a:p>
            <a:r>
              <a:t>【用途】評価軸の定義と重みづけを明示する</a:t>
            </a:r>
          </a:p>
          <a:p>
            <a:r>
              <a:t>【このスライドを選ぶ指示の例】評価基準を定義して／判断基準と配点を示して</a:t>
            </a:r>
          </a:p>
          <a:p>
            <a:r>
              <a:t>【向いている内容】評価軸4〜5つ・定義・重み（合計100%）</a:t>
            </a:r>
          </a:p>
          <a:p>
            <a:r>
              <a:t>【使わない場面】定性的に比較するだけの場合（→S019 選択肢の絞り込み（候補→評価→採用））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【スライドID】S021</a:t>
            </a:r>
          </a:p>
          <a:p>
            <a:r>
              <a:t>【カテゴリ】論点・ロジック</a:t>
            </a:r>
          </a:p>
          <a:p>
            <a:r>
              <a:t>【パターン】論点マップ（対立軸と立場）</a:t>
            </a:r>
          </a:p>
          <a:p>
            <a:r>
              <a:t>【用途】論点の対立軸を2つ置き、関係者の立場を配置する</a:t>
            </a:r>
          </a:p>
          <a:p>
            <a:r>
              <a:t>【このスライドを選ぶ指示の例】論点の対立構造を見せて／立場の違いを整理</a:t>
            </a:r>
          </a:p>
          <a:p>
            <a:r>
              <a:t>【向いている内容】対立軸2つ・関係者4〜6者の立場</a:t>
            </a:r>
          </a:p>
          <a:p>
            <a:r>
              <a:t>【使わない場面】対立がなく合意済みの論点（→S017 主張と根拠の構造（メッセージピラミッド））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【スライドID】S022</a:t>
            </a:r>
          </a:p>
          <a:p>
            <a:r>
              <a:t>【カテゴリ】論点・ロジック</a:t>
            </a:r>
          </a:p>
          <a:p>
            <a:r>
              <a:t>【パターン】ストーリーライン（全体の論理展開を1枚で）</a:t>
            </a:r>
          </a:p>
          <a:p>
            <a:r>
              <a:t>【用途】資料全体の論理展開を1枚で示す</a:t>
            </a:r>
          </a:p>
          <a:p>
            <a:r>
              <a:t>【このスライドを選ぶ指示の例】ストーリーを1枚で／全体の流れを要約して</a:t>
            </a:r>
          </a:p>
          <a:p>
            <a:r>
              <a:t>【向いている内容】背景→課題→原因→解決策→効果の5ステップ</a:t>
            </a:r>
          </a:p>
          <a:p>
            <a:r>
              <a:t>【使わない場面】詳細な章立てを示したい場合（→S005 資料の読み方マップ（章ごとのページ範囲と要旨を横帯で））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【スライドID】S023</a:t>
            </a:r>
          </a:p>
          <a:p>
            <a:r>
              <a:t>【カテゴリ】論点・ロジック</a:t>
            </a:r>
          </a:p>
          <a:p>
            <a:r>
              <a:t>【パターン】未解決事項リスト</a:t>
            </a:r>
          </a:p>
          <a:p>
            <a:r>
              <a:t>【用途】まだ決まっていない事項を、期限と担当つきで一覧化する</a:t>
            </a:r>
          </a:p>
          <a:p>
            <a:r>
              <a:t>【このスライドを選ぶ指示の例】未決事項をまとめて／オープンな論点を一覧に</a:t>
            </a:r>
          </a:p>
          <a:p>
            <a:r>
              <a:t>【向いている内容】未解決事項5件程度×論点・期限・担当・次アクション</a:t>
            </a:r>
          </a:p>
          <a:p>
            <a:r>
              <a:t>【使わない場面】決定済みの事項を記録したい場合（→S024 決定事項ログ）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【スライドID】S024</a:t>
            </a:r>
          </a:p>
          <a:p>
            <a:r>
              <a:t>【カテゴリ】論点・ロジック</a:t>
            </a:r>
          </a:p>
          <a:p>
            <a:r>
              <a:t>【パターン】決定事項ログ</a:t>
            </a:r>
          </a:p>
          <a:p>
            <a:r>
              <a:t>【用途】会議等で決まった事項を時系列で記録する</a:t>
            </a:r>
          </a:p>
          <a:p>
            <a:r>
              <a:t>【このスライドを選ぶ指示の例】決定事項を記録して／合意事項のログ</a:t>
            </a:r>
          </a:p>
          <a:p>
            <a:r>
              <a:t>【向いている内容】日付・会議体・決定内容・決定者を時系列で5件程度</a:t>
            </a:r>
          </a:p>
          <a:p>
            <a:r>
              <a:t>【使わない場面】まだ決まっていない事項の整理（→S023 未解決事項リスト）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【スライドID】S025</a:t>
            </a:r>
          </a:p>
          <a:p>
            <a:r>
              <a:t>【カテゴリ】数値分析</a:t>
            </a:r>
          </a:p>
          <a:p>
            <a:r>
              <a:t>【パターン】KPIツリー（売上＝客数×単価…）</a:t>
            </a:r>
          </a:p>
          <a:p>
            <a:r>
              <a:t>【用途】売上などの成果指標を要素に分解し、どこに手を打つかを示す</a:t>
            </a:r>
          </a:p>
          <a:p>
            <a:r>
              <a:t>【このスライドを選ぶ指示の例】KPIを分解して／売上を客数と単価に分けて</a:t>
            </a:r>
          </a:p>
          <a:p>
            <a:r>
              <a:t>【向いている内容】結果指標1つを2階層に分解（各数値・前年比つき）</a:t>
            </a:r>
          </a:p>
          <a:p>
            <a:r>
              <a:t>【使わない場面】要素間の因果関係やループを示したい場合（→S040 因果ループ図）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【スライドID】S026</a:t>
            </a:r>
          </a:p>
          <a:p>
            <a:r>
              <a:t>【カテゴリ】数値分析</a:t>
            </a:r>
          </a:p>
          <a:p>
            <a:r>
              <a:t>【パターン】感度分析（トルネード図）</a:t>
            </a:r>
          </a:p>
          <a:p>
            <a:r>
              <a:t>【用途】前提条件の変化が結果に与える影響の大きさを比べる</a:t>
            </a:r>
          </a:p>
          <a:p>
            <a:r>
              <a:t>【このスライドを選ぶ指示の例】感度分析をして／どの前提が一番効くか</a:t>
            </a:r>
          </a:p>
          <a:p>
            <a:r>
              <a:t>【向いている内容】変数5〜7個の上振れ・下振れ幅</a:t>
            </a:r>
          </a:p>
          <a:p>
            <a:r>
              <a:t>【使わない場面】時系列の変化を示したい場合（→S027 シナリオ比較（楽観・標準・悲観））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【スライドID】S027</a:t>
            </a:r>
          </a:p>
          <a:p>
            <a:r>
              <a:t>【カテゴリ】数値分析</a:t>
            </a:r>
          </a:p>
          <a:p>
            <a:r>
              <a:t>【パターン】シナリオ比較（楽観・標準・悲観）</a:t>
            </a:r>
          </a:p>
          <a:p>
            <a:r>
              <a:t>【用途】楽観・標準・悲観の3シナリオで将来の見通しを比べる</a:t>
            </a:r>
          </a:p>
          <a:p>
            <a:r>
              <a:t>【このスライドを選ぶ指示の例】シナリオ別に見通しを示して／楽観と悲観で比べて</a:t>
            </a:r>
          </a:p>
          <a:p>
            <a:r>
              <a:t>【向いている内容】3シナリオの前提と5年程度の推移</a:t>
            </a:r>
          </a:p>
          <a:p>
            <a:r>
              <a:t>【使わない場面】1つの見通しだけを示す場合（→S028 損益分岐点グラフ）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【スライドID】S028</a:t>
            </a:r>
          </a:p>
          <a:p>
            <a:r>
              <a:t>【カテゴリ】数値分析</a:t>
            </a:r>
          </a:p>
          <a:p>
            <a:r>
              <a:t>【パターン】損益分岐点グラフ</a:t>
            </a:r>
          </a:p>
          <a:p>
            <a:r>
              <a:t>【用途】売上と費用の関係から、利益が出る分岐点を示す</a:t>
            </a:r>
          </a:p>
          <a:p>
            <a:r>
              <a:t>【このスライドを選ぶ指示の例】損益分岐点を示して／何個売れば黒字か</a:t>
            </a:r>
          </a:p>
          <a:p>
            <a:r>
              <a:t>【向いている内容】固定費・変動費・売上の関係と分岐点</a:t>
            </a:r>
          </a:p>
          <a:p>
            <a:r>
              <a:t>【使わない場面】複数商品の比較（→S026 感度分析（トルネード図））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【スライドID】S029</a:t>
            </a:r>
          </a:p>
          <a:p>
            <a:r>
              <a:t>【カテゴリ】数値分析</a:t>
            </a:r>
          </a:p>
          <a:p>
            <a:r>
              <a:t>【パターン】パレート図（棒＋累積折れ線）</a:t>
            </a:r>
          </a:p>
          <a:p>
            <a:r>
              <a:t>【用途】件数の多い順に並べ、上位の要因への集中度を示す</a:t>
            </a:r>
          </a:p>
          <a:p>
            <a:r>
              <a:t>【このスライドを選ぶ指示の例】パレート図を作って／主要因を特定して</a:t>
            </a:r>
          </a:p>
          <a:p>
            <a:r>
              <a:t>【向いている内容】要因6〜10項目の件数と累積構成比</a:t>
            </a:r>
          </a:p>
          <a:p>
            <a:r>
              <a:t>【使わない場面】時系列の推移（→S033 ヒストグラム（分布））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【スライドID】S030</a:t>
            </a:r>
          </a:p>
          <a:p>
            <a:r>
              <a:t>【カテゴリ】数値分析</a:t>
            </a:r>
          </a:p>
          <a:p>
            <a:r>
              <a:t>【パターン】ヒートマップ（曜日×時間帯の濃淡表）</a:t>
            </a:r>
          </a:p>
          <a:p>
            <a:r>
              <a:t>【用途】曜日×時間帯などの2軸で数値の濃淡を示し、集中箇所を見つける</a:t>
            </a:r>
          </a:p>
          <a:p>
            <a:r>
              <a:t>【このスライドを選ぶ指示の例】ヒートマップで示して／曜日と時間帯の傾向</a:t>
            </a:r>
          </a:p>
          <a:p>
            <a:r>
              <a:t>【向いている内容】7行×12列程度の数値の分布</a:t>
            </a:r>
          </a:p>
          <a:p>
            <a:r>
              <a:t>【使わない場面】項目が少なく棒グラフで足りる場合（→S034 注釈付き折れ線（出来事の注記））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【スライドID】S031</a:t>
            </a:r>
          </a:p>
          <a:p>
            <a:r>
              <a:t>【カテゴリ】数値分析</a:t>
            </a:r>
          </a:p>
          <a:p>
            <a:r>
              <a:t>【パターン】散布図（相関）</a:t>
            </a:r>
          </a:p>
          <a:p>
            <a:r>
              <a:t>【用途】2つの指標の相関関係を点の分布で示す</a:t>
            </a:r>
          </a:p>
          <a:p>
            <a:r>
              <a:t>【このスライドを選ぶ指示の例】相関を見せて／散布図を作って</a:t>
            </a:r>
          </a:p>
          <a:p>
            <a:r>
              <a:t>【向いている内容】20〜50点程度の2変数データ</a:t>
            </a:r>
          </a:p>
          <a:p>
            <a:r>
              <a:t>【使わない場面】3つ目の量（規模）も示したい場合（→S032 バブルチャート）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【スライドID】S032</a:t>
            </a:r>
          </a:p>
          <a:p>
            <a:r>
              <a:t>【カテゴリ】数値分析</a:t>
            </a:r>
          </a:p>
          <a:p>
            <a:r>
              <a:t>【パターン】バブルチャート</a:t>
            </a:r>
          </a:p>
          <a:p>
            <a:r>
              <a:t>【用途】3つの指標（縦・横・大きさ）で対象を比べる</a:t>
            </a:r>
          </a:p>
          <a:p>
            <a:r>
              <a:t>【このスライドを選ぶ指示の例】バブルチャートで比べて／規模も含めて比較</a:t>
            </a:r>
          </a:p>
          <a:p>
            <a:r>
              <a:t>【向いている内容】4〜8対象の3指標</a:t>
            </a:r>
          </a:p>
          <a:p>
            <a:r>
              <a:t>【使わない場面】2指標で足りる場合（→S031 散布図（相関））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【スライドID】S033</a:t>
            </a:r>
          </a:p>
          <a:p>
            <a:r>
              <a:t>【カテゴリ】数値分析</a:t>
            </a:r>
          </a:p>
          <a:p>
            <a:r>
              <a:t>【パターン】ヒストグラム（分布）</a:t>
            </a:r>
          </a:p>
          <a:p>
            <a:r>
              <a:t>【用途】数値の分布（ばらつき・偏り）を示す</a:t>
            </a:r>
          </a:p>
          <a:p>
            <a:r>
              <a:t>【このスライドを選ぶ指示の例】分布を見せて／ヒストグラムを作って</a:t>
            </a:r>
          </a:p>
          <a:p>
            <a:r>
              <a:t>【向いている内容】1つの指標の度数分布（8〜12区間）</a:t>
            </a:r>
          </a:p>
          <a:p>
            <a:r>
              <a:t>【使わない場面】項目ごとの比較（区間ではない）（→S029 パレート図（棒＋累積折れ線））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【スライドID】S034</a:t>
            </a:r>
          </a:p>
          <a:p>
            <a:r>
              <a:t>【カテゴリ】数値分析</a:t>
            </a:r>
          </a:p>
          <a:p>
            <a:r>
              <a:t>【パターン】注釈付き折れ線（出来事の注記）</a:t>
            </a:r>
          </a:p>
          <a:p>
            <a:r>
              <a:t>【用途】時系列の推移に、変化のきっかけとなった出来事を書き添える</a:t>
            </a:r>
          </a:p>
          <a:p>
            <a:r>
              <a:t>【このスライドを選ぶ指示の例】出来事を注記したグラフ／推移と要因を合わせて</a:t>
            </a:r>
          </a:p>
          <a:p>
            <a:r>
              <a:t>【向いている内容】12〜24期間の推移と出来事2〜3件</a:t>
            </a:r>
          </a:p>
          <a:p>
            <a:r>
              <a:t>【使わない場面】出来事がなく推移だけを示す場合（→S038 指数化グラフ（基準年＝100））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【スライドID】S035</a:t>
            </a:r>
          </a:p>
          <a:p>
            <a:r>
              <a:t>【カテゴリ】数値分析</a:t>
            </a:r>
          </a:p>
          <a:p>
            <a:r>
              <a:t>【パターン】累積面グラフ</a:t>
            </a:r>
          </a:p>
          <a:p>
            <a:r>
              <a:t>【用途】構成要素ごとの積み上がりと全体の推移を同時に示す</a:t>
            </a:r>
          </a:p>
          <a:p>
            <a:r>
              <a:t>【このスライドを選ぶ指示の例】積み上げ面グラフで推移を／内訳の推移を示して</a:t>
            </a:r>
          </a:p>
          <a:p>
            <a:r>
              <a:t>【向いている内容】3〜4区分×8期間程度</a:t>
            </a:r>
          </a:p>
          <a:p>
            <a:r>
              <a:t>【使わない場面】構成比だけを比べたい場合（→S037 ドーナツ（構成比＋内訳説明））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【スライドID】S036</a:t>
            </a:r>
          </a:p>
          <a:p>
            <a:r>
              <a:t>【カテゴリ】数値分析</a:t>
            </a:r>
          </a:p>
          <a:p>
            <a:r>
              <a:t>【パターン】レーダーチャート（多軸評価）</a:t>
            </a:r>
          </a:p>
          <a:p>
            <a:r>
              <a:t>【用途】複数の評価軸で、自社と比較対象の強み・弱みを示す</a:t>
            </a:r>
          </a:p>
          <a:p>
            <a:r>
              <a:t>【このスライドを選ぶ指示の例】レーダーチャートで比較／多面的に評価して</a:t>
            </a:r>
          </a:p>
          <a:p>
            <a:r>
              <a:t>【向いている内容】5〜8軸×2〜3対象の評価点</a:t>
            </a:r>
          </a:p>
          <a:p>
            <a:r>
              <a:t>【使わない場面】軸が3つ以下の場合（→S020 判断基準の定義（評価軸と重み））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【スライドID】S037</a:t>
            </a:r>
          </a:p>
          <a:p>
            <a:r>
              <a:t>【カテゴリ】数値分析</a:t>
            </a:r>
          </a:p>
          <a:p>
            <a:r>
              <a:t>【パターン】ドーナツ（構成比＋内訳説明）</a:t>
            </a:r>
          </a:p>
          <a:p>
            <a:r>
              <a:t>【用途】全体の構成比と、各内訳の説明を1枚で示す</a:t>
            </a:r>
          </a:p>
          <a:p>
            <a:r>
              <a:t>【このスライドを選ぶ指示の例】構成比を円で示して／内訳を説明して</a:t>
            </a:r>
          </a:p>
          <a:p>
            <a:r>
              <a:t>【向いている内容】4〜6区分の構成比と各説明</a:t>
            </a:r>
          </a:p>
          <a:p>
            <a:r>
              <a:t>【使わない場面】時系列で構成比を比べる場合（→S035 累積面グラフ）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【スライドID】S038</a:t>
            </a:r>
          </a:p>
          <a:p>
            <a:r>
              <a:t>【カテゴリ】数値分析</a:t>
            </a:r>
          </a:p>
          <a:p>
            <a:r>
              <a:t>【パターン】指数化グラフ（基準年＝100）</a:t>
            </a:r>
          </a:p>
          <a:p>
            <a:r>
              <a:t>【用途】基準年を100として、規模の異なる指標の伸びを比べる</a:t>
            </a:r>
          </a:p>
          <a:p>
            <a:r>
              <a:t>【このスライドを選ぶ指示の例】伸び率を比べて／基準年を100にして比較</a:t>
            </a:r>
          </a:p>
          <a:p>
            <a:r>
              <a:t>【向いている内容】3〜4系列×5〜10期間</a:t>
            </a:r>
          </a:p>
          <a:p>
            <a:r>
              <a:t>【使わない場面】実数の大きさを比べたい場合（→S034 注釈付き折れ線（出来事の注記））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【スライドID】S039</a:t>
            </a:r>
          </a:p>
          <a:p>
            <a:r>
              <a:t>【カテゴリ】構造・関係図</a:t>
            </a:r>
          </a:p>
          <a:p>
            <a:r>
              <a:t>【パターン】同心円（コアと周辺）</a:t>
            </a:r>
          </a:p>
          <a:p>
            <a:r>
              <a:t>【用途】中核となる要素と、それを取り巻く周辺要素の関係を示す</a:t>
            </a:r>
          </a:p>
          <a:p>
            <a:r>
              <a:t>【このスライドを選ぶ指示の例】コアと周辺を示して／同心円で整理</a:t>
            </a:r>
          </a:p>
          <a:p>
            <a:r>
              <a:t>【向いている内容】中心・中間・外側の3層</a:t>
            </a:r>
          </a:p>
          <a:p>
            <a:r>
              <a:t>【使わない場面】要素間の順序や流れを示したい場合（→S052 エコシステム図）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【スライドID】S040</a:t>
            </a:r>
          </a:p>
          <a:p>
            <a:r>
              <a:t>【カテゴリ】構造・関係図</a:t>
            </a:r>
          </a:p>
          <a:p>
            <a:r>
              <a:t>【パターン】因果ループ図</a:t>
            </a:r>
          </a:p>
          <a:p>
            <a:r>
              <a:t>【用途】要素同士が影響し合い、循環する構造を示す</a:t>
            </a:r>
          </a:p>
          <a:p>
            <a:r>
              <a:t>【このスライドを選ぶ指示の例】因果ループで示して／好循環の構造を説明</a:t>
            </a:r>
          </a:p>
          <a:p>
            <a:r>
              <a:t>【向いている内容】4〜5要素の循環と強化・バランスの別</a:t>
            </a:r>
          </a:p>
          <a:p>
            <a:r>
              <a:t>【使わない場面】一方向の流れを示したい場合（→S041 特性要因図（フィッシュボーン））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【スライドID】S041</a:t>
            </a:r>
          </a:p>
          <a:p>
            <a:r>
              <a:t>【カテゴリ】構造・関係図</a:t>
            </a:r>
          </a:p>
          <a:p>
            <a:r>
              <a:t>【パターン】特性要因図（フィッシュボーン）</a:t>
            </a:r>
          </a:p>
          <a:p>
            <a:r>
              <a:t>【用途】問題の原因を、分類ごとに洗い出して整理する</a:t>
            </a:r>
          </a:p>
          <a:p>
            <a:r>
              <a:t>【このスライドを選ぶ指示の例】原因を洗い出して／特性要因図・魚の骨</a:t>
            </a:r>
          </a:p>
          <a:p>
            <a:r>
              <a:t>【向いている内容】問題1つ×原因カテゴリ6つ×要因各2つ</a:t>
            </a:r>
          </a:p>
          <a:p>
            <a:r>
              <a:t>【使わない場面】原因を深掘りして真因を探す場合（→S068 なぜなぜ分析（5段））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【スライドID】S042</a:t>
            </a:r>
          </a:p>
          <a:p>
            <a:r>
              <a:t>【カテゴリ】構造・関係図</a:t>
            </a:r>
          </a:p>
          <a:p>
            <a:r>
              <a:t>【パターン】マインドマップ</a:t>
            </a:r>
          </a:p>
          <a:p>
            <a:r>
              <a:t>【用途】中心テーマから連想される要素を放射状に広げて整理する</a:t>
            </a:r>
          </a:p>
          <a:p>
            <a:r>
              <a:t>【このスライドを選ぶ指示の例】マインドマップで整理／アイデアを広げて</a:t>
            </a:r>
          </a:p>
          <a:p>
            <a:r>
              <a:t>【向いている内容】中心テーマ1つ×枝6本×小項目各2つ</a:t>
            </a:r>
          </a:p>
          <a:p>
            <a:r>
              <a:t>【使わない場面】階層や順序を厳密に示したい場合（→S017 主張と根拠の構造（メッセージピラミッド））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【スライドID】S043</a:t>
            </a:r>
          </a:p>
          <a:p>
            <a:r>
              <a:t>【カテゴリ】構造・関係図</a:t>
            </a:r>
          </a:p>
          <a:p>
            <a:r>
              <a:t>【パターン】バリューチェーン</a:t>
            </a:r>
          </a:p>
          <a:p>
            <a:r>
              <a:t>【用途】事業活動を主活動・支援活動に分け、価値を生む工程を示す</a:t>
            </a:r>
          </a:p>
          <a:p>
            <a:r>
              <a:t>【このスライドを選ぶ指示の例】バリューチェーンで整理／どこで価値を生むか</a:t>
            </a:r>
          </a:p>
          <a:p>
            <a:r>
              <a:t>【向いている内容】主活動5つ・支援活動4つと各要点</a:t>
            </a:r>
          </a:p>
          <a:p>
            <a:r>
              <a:t>【使わない場面】単純な作業手順を示す場合（→S046 スイムレーン業務フロー）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【スライドID】S044</a:t>
            </a:r>
          </a:p>
          <a:p>
            <a:r>
              <a:t>【カテゴリ】構造・関係図</a:t>
            </a:r>
          </a:p>
          <a:p>
            <a:r>
              <a:t>【パターン】ビジネスモデル図（商流・金流・情報流）</a:t>
            </a:r>
          </a:p>
          <a:p>
            <a:r>
              <a:t>【用途】関係者間のモノ・お金・情報の流れを示し、儲けの仕組みを説明する</a:t>
            </a:r>
          </a:p>
          <a:p>
            <a:r>
              <a:t>【このスライドを選ぶ指示の例】ビジネスモデルを図解して／お金の流れを示して</a:t>
            </a:r>
          </a:p>
          <a:p>
            <a:r>
              <a:t>【向いている内容】3〜4者の関係と商流・金流・情報流</a:t>
            </a:r>
          </a:p>
          <a:p>
            <a:r>
              <a:t>【使わない場面】社内の業務手順を示す場合（→S052 エコシステム図）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【スライドID】S045</a:t>
            </a:r>
          </a:p>
          <a:p>
            <a:r>
              <a:t>【カテゴリ】構造・関係図</a:t>
            </a:r>
          </a:p>
          <a:p>
            <a:r>
              <a:t>【パターン】ステークホルダーマップ（関心×影響力）</a:t>
            </a:r>
          </a:p>
          <a:p>
            <a:r>
              <a:t>【用途】関係者を関心度と影響力で位置づけ、関わり方を決める</a:t>
            </a:r>
          </a:p>
          <a:p>
            <a:r>
              <a:t>【このスライドを選ぶ指示の例】ステークホルダーを整理して／関係者マップ</a:t>
            </a:r>
          </a:p>
          <a:p>
            <a:r>
              <a:t>【向いている内容】関係者6〜10者の位置と対応方針</a:t>
            </a:r>
          </a:p>
          <a:p>
            <a:r>
              <a:t>【使わない場面】関係者が2〜3者と少ない場合（→S075 役割定義カード（ミッション・責任・権限））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【スライドID】S046</a:t>
            </a:r>
          </a:p>
          <a:p>
            <a:r>
              <a:t>【カテゴリ】構造・関係図</a:t>
            </a:r>
          </a:p>
          <a:p>
            <a:r>
              <a:t>【パターン】スイムレーン業務フロー</a:t>
            </a:r>
          </a:p>
          <a:p>
            <a:r>
              <a:t>【用途】部署・担当ごとのレーンに分けて、業務の流れと受け渡しを示す</a:t>
            </a:r>
          </a:p>
          <a:p>
            <a:r>
              <a:t>【このスライドを選ぶ指示の例】業務フローを描いて／誰が何をするか流れで</a:t>
            </a:r>
          </a:p>
          <a:p>
            <a:r>
              <a:t>【向いている内容】3〜4担当×6〜8工程の流れ</a:t>
            </a:r>
          </a:p>
          <a:p>
            <a:r>
              <a:t>【使わない場面】担当の区別が不要な単純な手順（→S047 状態遷移図）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【スライドID】S047</a:t>
            </a:r>
          </a:p>
          <a:p>
            <a:r>
              <a:t>【カテゴリ】構造・関係図</a:t>
            </a:r>
          </a:p>
          <a:p>
            <a:r>
              <a:t>【パターン】状態遷移図</a:t>
            </a:r>
          </a:p>
          <a:p>
            <a:r>
              <a:t>【用途】対象の状態と、状態が切り替わる条件（きっかけ）を示す</a:t>
            </a:r>
          </a:p>
          <a:p>
            <a:r>
              <a:t>【このスライドを選ぶ指示の例】ステータスの流れを示して／状態遷移図</a:t>
            </a:r>
          </a:p>
          <a:p>
            <a:r>
              <a:t>【向いている内容】4〜6状態と遷移条件</a:t>
            </a:r>
          </a:p>
          <a:p>
            <a:r>
              <a:t>【使わない場面】作業の担当や手順を示したい場合（→S046 スイムレーン業務フロー）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【スライドID】S048</a:t>
            </a:r>
          </a:p>
          <a:p>
            <a:r>
              <a:t>【カテゴリ】構造・関係図</a:t>
            </a:r>
          </a:p>
          <a:p>
            <a:r>
              <a:t>【パターン】成熟度モデル（レベル1〜5）</a:t>
            </a:r>
          </a:p>
          <a:p>
            <a:r>
              <a:t>【用途】取り組みの成熟度を段階で定義し、現在地と目標を示す</a:t>
            </a:r>
          </a:p>
          <a:p>
            <a:r>
              <a:t>【このスライドを選ぶ指示の例】成熟度を段階で示して／今どのレベルか</a:t>
            </a:r>
          </a:p>
          <a:p>
            <a:r>
              <a:t>【向いている内容】5段階の定義と現在・目標レベル</a:t>
            </a:r>
          </a:p>
          <a:p>
            <a:r>
              <a:t>【使わない場面】段階ではなく要素の並列を示す場合（→S049 家型図（ビジョン・柱・土台））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【スライドID】S049</a:t>
            </a:r>
          </a:p>
          <a:p>
            <a:r>
              <a:t>【カテゴリ】構造・関係図</a:t>
            </a:r>
          </a:p>
          <a:p>
            <a:r>
              <a:t>【パターン】家型図（ビジョン・柱・土台）</a:t>
            </a:r>
          </a:p>
          <a:p>
            <a:r>
              <a:t>【用途】ビジョンを屋根、重点施策を柱、基盤を土台として全体像を示す</a:t>
            </a:r>
          </a:p>
          <a:p>
            <a:r>
              <a:t>【このスライドを選ぶ指示の例】戦略の全体像を家の形で／ビジョンと柱と土台</a:t>
            </a:r>
          </a:p>
          <a:p>
            <a:r>
              <a:t>【向いている内容】ビジョン1つ・柱3〜4本・土台2つ程度</a:t>
            </a:r>
          </a:p>
          <a:p>
            <a:r>
              <a:t>【使わない場面】時系列の計画を示したい場合（→S055 WBS）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【スライドID】S050</a:t>
            </a:r>
          </a:p>
          <a:p>
            <a:r>
              <a:t>【カテゴリ】構造・関係図</a:t>
            </a:r>
          </a:p>
          <a:p>
            <a:r>
              <a:t>【パターン】収束図（複数要素→1つの成果）</a:t>
            </a:r>
          </a:p>
          <a:p>
            <a:r>
              <a:t>【用途】複数の取り組みや要素が、1つの成果に集約されることを示す</a:t>
            </a:r>
          </a:p>
          <a:p>
            <a:r>
              <a:t>【このスライドを選ぶ指示の例】複数の施策が1つの目標につながる図／収束図</a:t>
            </a:r>
          </a:p>
          <a:p>
            <a:r>
              <a:t>【向いている内容】要素4つ→成果1つ</a:t>
            </a:r>
          </a:p>
          <a:p>
            <a:r>
              <a:t>【使わない場面】1つの起点から展開する場合（→S051 拡散図（1つの起点→展開））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【スライドID】S051</a:t>
            </a:r>
          </a:p>
          <a:p>
            <a:r>
              <a:t>【カテゴリ】構造・関係図</a:t>
            </a:r>
          </a:p>
          <a:p>
            <a:r>
              <a:t>【パターン】拡散図（1つの起点→展開）</a:t>
            </a:r>
          </a:p>
          <a:p>
            <a:r>
              <a:t>【用途】1つの起点（技術・資産・施策）から複数の展開先へ広がることを示す</a:t>
            </a:r>
          </a:p>
          <a:p>
            <a:r>
              <a:t>【このスライドを選ぶ指示の例】1つの強みを横展開して／展開先を示して</a:t>
            </a:r>
          </a:p>
          <a:p>
            <a:r>
              <a:t>【向いている内容】起点1つ→展開先5〜6つ</a:t>
            </a:r>
          </a:p>
          <a:p>
            <a:r>
              <a:t>【使わない場面】複数の要素を1つにまとめる場合（→S050 収束図（複数要素→1つの成果））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【スライドID】S052</a:t>
            </a:r>
          </a:p>
          <a:p>
            <a:r>
              <a:t>【カテゴリ】構造・関係図</a:t>
            </a:r>
          </a:p>
          <a:p>
            <a:r>
              <a:t>【パターン】エコシステム図</a:t>
            </a:r>
          </a:p>
          <a:p>
            <a:r>
              <a:t>【用途】自社を中心に、参加者同士が価値を交換する生態系を示す</a:t>
            </a:r>
          </a:p>
          <a:p>
            <a:r>
              <a:t>【このスライドを選ぶ指示の例】エコシステムを図解して／パートナーとの関係</a:t>
            </a:r>
          </a:p>
          <a:p>
            <a:r>
              <a:t>【向いている内容】中心1つ＋参加者5〜6者と提供価値</a:t>
            </a:r>
          </a:p>
          <a:p>
            <a:r>
              <a:t>【使わない場面】1対1の取引関係のみの場合（→S044 ビジネスモデル図（商流・金流・情報流））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【スライドID】S053</a:t>
            </a:r>
          </a:p>
          <a:p>
            <a:r>
              <a:t>【カテゴリ】構造・関係図</a:t>
            </a:r>
          </a:p>
          <a:p>
            <a:r>
              <a:t>【パターン】天秤（トレードオフ）</a:t>
            </a:r>
          </a:p>
          <a:p>
            <a:r>
              <a:t>【用途】2つの選択肢の得失（トレードオフ）を比べて示す</a:t>
            </a:r>
          </a:p>
          <a:p>
            <a:r>
              <a:t>【このスライドを選ぶ指示の例】トレードオフを示して／どちらを優先するか</a:t>
            </a:r>
          </a:p>
          <a:p>
            <a:r>
              <a:t>【向いている内容】2つの選択肢×メリット・デメリット</a:t>
            </a:r>
          </a:p>
          <a:p>
            <a:r>
              <a:t>【使わない場面】3案以上を比較する場合（→S019 選択肢の絞り込み（候補→評価→採用））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【スライドID】S054</a:t>
            </a:r>
          </a:p>
          <a:p>
            <a:r>
              <a:t>【カテゴリ】構造・関係図</a:t>
            </a:r>
          </a:p>
          <a:p>
            <a:r>
              <a:t>【パターン】氷山モデル（見える事象と構造）</a:t>
            </a:r>
          </a:p>
          <a:p>
            <a:r>
              <a:t>【用途】目に見える出来事の下にある、パターン・構造・意識を掘り下げる</a:t>
            </a:r>
          </a:p>
          <a:p>
            <a:r>
              <a:t>【このスライドを選ぶ指示の例】根本的な構造を示して／氷山モデルで説明</a:t>
            </a:r>
          </a:p>
          <a:p>
            <a:r>
              <a:t>【向いている内容】出来事・パターン・構造・意識の4層</a:t>
            </a:r>
          </a:p>
          <a:p>
            <a:r>
              <a:t>【使わない場面】原因を網羅的に洗い出したい場合（→S041 特性要因図（フィッシュボーン））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【スライドID】S055</a:t>
            </a:r>
          </a:p>
          <a:p>
            <a:r>
              <a:t>【カテゴリ】計画・実行管理</a:t>
            </a:r>
          </a:p>
          <a:p>
            <a:r>
              <a:t>【パターン】WBS</a:t>
            </a:r>
          </a:p>
          <a:p>
            <a:r>
              <a:t>【用途】プロジェクトの作業を階層的に分解し、抜け漏れなく洗い出す</a:t>
            </a:r>
          </a:p>
          <a:p>
            <a:r>
              <a:t>【このスライドを選ぶ指示の例】WBSを作って／作業を分解して</a:t>
            </a:r>
          </a:p>
          <a:p>
            <a:r>
              <a:t>【向いている内容】成果物・作業を2階層（4分類×3〜4作業）</a:t>
            </a:r>
          </a:p>
          <a:p>
            <a:r>
              <a:t>【使わない場面】日程や期間を示したい場合（→S095 今後の予定（直近のスケジュール））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【スライドID】S056</a:t>
            </a:r>
          </a:p>
          <a:p>
            <a:r>
              <a:t>【カテゴリ】計画・実行管理</a:t>
            </a:r>
          </a:p>
          <a:p>
            <a:r>
              <a:t>【パターン】会議体一覧（名称・頻度・参加者・目的）</a:t>
            </a:r>
          </a:p>
          <a:p>
            <a:r>
              <a:t>【用途】プロジェクトや組織の会議体を一覧にし、役割分担を明確にする</a:t>
            </a:r>
          </a:p>
          <a:p>
            <a:r>
              <a:t>【このスライドを選ぶ指示の例】会議体を整理して／定例会議の一覧</a:t>
            </a:r>
          </a:p>
          <a:p>
            <a:r>
              <a:t>【向いている内容】会議体4〜6件×目的・頻度・参加者・主催</a:t>
            </a:r>
          </a:p>
          <a:p>
            <a:r>
              <a:t>【使わない場面】1回限りの会議の案内（→S057 月間カレンダー）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【スライドID】S057</a:t>
            </a:r>
          </a:p>
          <a:p>
            <a:r>
              <a:t>【カテゴリ】計画・実行管理</a:t>
            </a:r>
          </a:p>
          <a:p>
            <a:r>
              <a:t>【パターン】月間カレンダー</a:t>
            </a:r>
          </a:p>
          <a:p>
            <a:r>
              <a:t>【用途】1か月の予定・締切を日付に沿って示す</a:t>
            </a:r>
          </a:p>
          <a:p>
            <a:r>
              <a:t>【このスライドを選ぶ指示の例】今月の予定をカレンダーで／月間スケジュール</a:t>
            </a:r>
          </a:p>
          <a:p>
            <a:r>
              <a:t>【向いている内容】1か月分の主要な予定・締切5〜8件</a:t>
            </a:r>
          </a:p>
          <a:p>
            <a:r>
              <a:t>【使わない場面】数か月にわたる計画（→S095 今後の予定（直近のスケジュール））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【スライドID】S058</a:t>
            </a:r>
          </a:p>
          <a:p>
            <a:r>
              <a:t>【カテゴリ】計画・実行管理</a:t>
            </a:r>
          </a:p>
          <a:p>
            <a:r>
              <a:t>【パターン】カウントダウン（残り日数と残タスク）</a:t>
            </a:r>
          </a:p>
          <a:p>
            <a:r>
              <a:t>【用途】期限までの残り日数と、残っている作業を示して緊張感を共有する</a:t>
            </a:r>
          </a:p>
          <a:p>
            <a:r>
              <a:t>【このスライドを選ぶ指示の例】締切まであと何日か示して／残タスクを確認</a:t>
            </a:r>
          </a:p>
          <a:p>
            <a:r>
              <a:t>【向いている内容】期限日・残り日数・残タスク5〜6件</a:t>
            </a:r>
          </a:p>
          <a:p>
            <a:r>
              <a:t>【使わない場面】長期の計画全体を示す場合（→S059 バーンダウンチャート）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【スライドID】S059</a:t>
            </a:r>
          </a:p>
          <a:p>
            <a:r>
              <a:t>【カテゴリ】計画・実行管理</a:t>
            </a:r>
          </a:p>
          <a:p>
            <a:r>
              <a:t>【パターン】バーンダウンチャート</a:t>
            </a:r>
          </a:p>
          <a:p>
            <a:r>
              <a:t>【用途】残作業量の推移を計画線と比べ、完了見込みを示す</a:t>
            </a:r>
          </a:p>
          <a:p>
            <a:r>
              <a:t>【このスライドを選ぶ指示の例】バーンダウンチャートで進捗を／残作業の推移</a:t>
            </a:r>
          </a:p>
          <a:p>
            <a:r>
              <a:t>【向いている内容】スプリント等の日次・週次の残作業量</a:t>
            </a:r>
          </a:p>
          <a:p>
            <a:r>
              <a:t>【使わない場面】作業ごとの状況を一覧で示す場合（→S060 進捗ステータス一覧（信号表示））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【スライドID】S060</a:t>
            </a:r>
          </a:p>
          <a:p>
            <a:r>
              <a:t>【カテゴリ】計画・実行管理</a:t>
            </a:r>
          </a:p>
          <a:p>
            <a:r>
              <a:t>【パターン】進捗ステータス一覧（信号表示）</a:t>
            </a:r>
          </a:p>
          <a:p>
            <a:r>
              <a:t>【用途】複数の案件・タスクの進捗を信号（順調・注意・遅延）で一覧化する</a:t>
            </a:r>
          </a:p>
          <a:p>
            <a:r>
              <a:t>【このスライドを選ぶ指示の例】進捗を信号で一覧に／ステータス報告</a:t>
            </a:r>
          </a:p>
          <a:p>
            <a:r>
              <a:t>【向いている内容】案件6件前後×進捗率・状態・コメント</a:t>
            </a:r>
          </a:p>
          <a:p>
            <a:r>
              <a:t>【使わない場面】課題の詳細な管理（→S061 課題管理表）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【スライドID】S061</a:t>
            </a:r>
          </a:p>
          <a:p>
            <a:r>
              <a:t>【カテゴリ】計画・実行管理</a:t>
            </a:r>
          </a:p>
          <a:p>
            <a:r>
              <a:t>【パターン】課題管理表</a:t>
            </a:r>
          </a:p>
          <a:p>
            <a:r>
              <a:t>【用途】プロジェクトの課題を、影響・対応策・担当・期限・状態で管理する</a:t>
            </a:r>
          </a:p>
          <a:p>
            <a:r>
              <a:t>【このスライドを選ぶ指示の例】課題管理表を作って／課題一覧と対応状況</a:t>
            </a:r>
          </a:p>
          <a:p>
            <a:r>
              <a:t>【向いている内容】課題5件程度×影響・対応策・担当・期限・状態</a:t>
            </a:r>
          </a:p>
          <a:p>
            <a:r>
              <a:t>【使わない場面】決まっていない論点の整理（→S023 未解決事項リスト）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【スライドID】S062</a:t>
            </a:r>
          </a:p>
          <a:p>
            <a:r>
              <a:t>【カテゴリ】計画・実行管理</a:t>
            </a:r>
          </a:p>
          <a:p>
            <a:r>
              <a:t>【パターン】変更管理一覧</a:t>
            </a:r>
          </a:p>
          <a:p>
            <a:r>
              <a:t>【用途】仕様・計画の変更要求を、影響と判定結果つきで記録する</a:t>
            </a:r>
          </a:p>
          <a:p>
            <a:r>
              <a:t>【このスライドを選ぶ指示の例】変更要求を管理して／変更履歴と承認状況</a:t>
            </a:r>
          </a:p>
          <a:p>
            <a:r>
              <a:t>【向いている内容】変更要求5件程度×内容・影響（範囲・費用・期間）・判定</a:t>
            </a:r>
          </a:p>
          <a:p>
            <a:r>
              <a:t>【使わない場面】変更前後の内容比較（→S006 前回からの変更点（差分一覧））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【スライドID】S063</a:t>
            </a:r>
          </a:p>
          <a:p>
            <a:r>
              <a:t>【カテゴリ】計画・実行管理</a:t>
            </a:r>
          </a:p>
          <a:p>
            <a:r>
              <a:t>【パターン】移行計画（旧→並行稼働→新）</a:t>
            </a:r>
          </a:p>
          <a:p>
            <a:r>
              <a:t>【用途】旧から新への切り替えを、並行稼働期間を含めて示す</a:t>
            </a:r>
          </a:p>
          <a:p>
            <a:r>
              <a:t>【このスライドを選ぶ指示の例】移行計画を示して／システム切替のスケジュール</a:t>
            </a:r>
          </a:p>
          <a:p>
            <a:r>
              <a:t>【向いている内容】旧・並行稼働・新の期間と主なマイルストーン</a:t>
            </a:r>
          </a:p>
          <a:p>
            <a:r>
              <a:t>【使わない場面】段階的な対象拡大を示す場合（→S064 段階展開（パイロット→拡大→全社））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【スライドID】S064</a:t>
            </a:r>
          </a:p>
          <a:p>
            <a:r>
              <a:t>【カテゴリ】計画・実行管理</a:t>
            </a:r>
          </a:p>
          <a:p>
            <a:r>
              <a:t>【パターン】段階展開（パイロット→拡大→全社）</a:t>
            </a:r>
          </a:p>
          <a:p>
            <a:r>
              <a:t>【用途】小さく試してから段階的に対象を広げる展開計画を示す</a:t>
            </a:r>
          </a:p>
          <a:p>
            <a:r>
              <a:t>【このスライドを選ぶ指示の例】段階的に展開する計画／パイロットから全社へ</a:t>
            </a:r>
          </a:p>
          <a:p>
            <a:r>
              <a:t>【向いている内容】3段階の対象範囲・期間・次へ進む判断基準</a:t>
            </a:r>
          </a:p>
          <a:p>
            <a:r>
              <a:t>【使わない場面】一斉に切り替える場合（→S063 移行計画（旧→並行稼働→新））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【スライドID】S065</a:t>
            </a:r>
          </a:p>
          <a:p>
            <a:r>
              <a:t>【カテゴリ】計画・実行管理</a:t>
            </a:r>
          </a:p>
          <a:p>
            <a:r>
              <a:t>【パターン】30-60-90日プラン</a:t>
            </a:r>
          </a:p>
          <a:p>
            <a:r>
              <a:t>【用途】着任・開始後90日間の行動計画を30日ごとに示す</a:t>
            </a:r>
          </a:p>
          <a:p>
            <a:r>
              <a:t>【このスライドを選ぶ指示の例】30-60-90日プランを作って／着任後の計画</a:t>
            </a:r>
          </a:p>
          <a:p>
            <a:r>
              <a:t>【向いている内容】3期間×テーマ・主な行動・到達目標</a:t>
            </a:r>
          </a:p>
          <a:p>
            <a:r>
              <a:t>【使わない場面】年間など長期の計画（→S079 オンボーディングの流れ（初日〜3か月））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【スライドID】S066</a:t>
            </a:r>
          </a:p>
          <a:p>
            <a:r>
              <a:t>【カテゴリ】計画・実行管理</a:t>
            </a:r>
          </a:p>
          <a:p>
            <a:r>
              <a:t>【パターン】OKR（目標と主要な成果）</a:t>
            </a:r>
          </a:p>
          <a:p>
            <a:r>
              <a:t>【用途】定性的な目標と、その達成度を測る主要な成果（数値）を示す</a:t>
            </a:r>
          </a:p>
          <a:p>
            <a:r>
              <a:t>【このスライドを選ぶ指示の例】OKRを設定して／目標と成果指標</a:t>
            </a:r>
          </a:p>
          <a:p>
            <a:r>
              <a:t>【向いている内容】目標1つ×主要な成果3つ（進捗・確度つき）</a:t>
            </a:r>
          </a:p>
          <a:p>
            <a:r>
              <a:t>【使わない場面】日々の作業管理（→S065 30-60-90日プラン）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【スライドID】S067</a:t>
            </a:r>
          </a:p>
          <a:p>
            <a:r>
              <a:t>【カテゴリ】振り返り・改善</a:t>
            </a:r>
          </a:p>
          <a:p>
            <a:r>
              <a:t>【パターン】KPT</a:t>
            </a:r>
          </a:p>
          <a:p>
            <a:r>
              <a:t>【用途】取り組みを Keep・Problem・Try の3つで振り返る</a:t>
            </a:r>
          </a:p>
          <a:p>
            <a:r>
              <a:t>【このスライドを選ぶ指示の例】KPTで振り返り／良かった点と課題と次の一手</a:t>
            </a:r>
          </a:p>
          <a:p>
            <a:r>
              <a:t>【向いている内容】Keep・Problem・Try 各3〜4項目</a:t>
            </a:r>
          </a:p>
          <a:p>
            <a:r>
              <a:t>【使わない場面】原因を深掘りしたい場合（→S068 なぜなぜ分析（5段））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【スライドID】S068</a:t>
            </a:r>
          </a:p>
          <a:p>
            <a:r>
              <a:t>【カテゴリ】振り返り・改善</a:t>
            </a:r>
          </a:p>
          <a:p>
            <a:r>
              <a:t>【パターン】なぜなぜ分析（5段）</a:t>
            </a:r>
          </a:p>
          <a:p>
            <a:r>
              <a:t>【用途】問題に対して「なぜ」を5回繰り返し、真の原因を突き止める</a:t>
            </a:r>
          </a:p>
          <a:p>
            <a:r>
              <a:t>【このスライドを選ぶ指示の例】なぜなぜ分析をして／根本原因を掘り下げて</a:t>
            </a:r>
          </a:p>
          <a:p>
            <a:r>
              <a:t>【向いている内容】問題1つ→なぜ×5→真因と対策</a:t>
            </a:r>
          </a:p>
          <a:p>
            <a:r>
              <a:t>【使わない場面】原因を網羅的に洗い出す場合（→S041 特性要因図（フィッシュボーン））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【スライドID】S069</a:t>
            </a:r>
          </a:p>
          <a:p>
            <a:r>
              <a:t>【カテゴリ】振り返り・改善</a:t>
            </a:r>
          </a:p>
          <a:p>
            <a:r>
              <a:t>【パターン】トラブル報告（発生・影響・原因・対策の時系列）</a:t>
            </a:r>
          </a:p>
          <a:p>
            <a:r>
              <a:t>【用途】障害・トラブルの発生から対策までを時系列で報告する</a:t>
            </a:r>
          </a:p>
          <a:p>
            <a:r>
              <a:t>【このスライドを選ぶ指示の例】障害報告を作って／インシデントの経緯</a:t>
            </a:r>
          </a:p>
          <a:p>
            <a:r>
              <a:t>【向いている内容】発生・影響・原因・対策の4段階と時刻</a:t>
            </a:r>
          </a:p>
          <a:p>
            <a:r>
              <a:t>【使わない場面】平時の改善提案（→S070 教訓のまとめ）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【スライドID】S070</a:t>
            </a:r>
          </a:p>
          <a:p>
            <a:r>
              <a:t>【カテゴリ】振り返り・改善</a:t>
            </a:r>
          </a:p>
          <a:p>
            <a:r>
              <a:t>【パターン】教訓のまとめ</a:t>
            </a:r>
          </a:p>
          <a:p>
            <a:r>
              <a:t>【用途】プロジェクト等から得た教訓を、次に活かせる形でまとめる</a:t>
            </a:r>
          </a:p>
          <a:p>
            <a:r>
              <a:t>【このスライドを選ぶ指示の例】教訓をまとめて／学びを次に活かす</a:t>
            </a:r>
          </a:p>
          <a:p>
            <a:r>
              <a:t>【向いている内容】教訓3〜4つ×背景・次回への適用</a:t>
            </a:r>
          </a:p>
          <a:p>
            <a:r>
              <a:t>【使わない場面】個別の課題管理（→S067 KPT）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【スライドID】S071</a:t>
            </a:r>
          </a:p>
          <a:p>
            <a:r>
              <a:t>【カテゴリ】振り返り・改善</a:t>
            </a:r>
          </a:p>
          <a:p>
            <a:r>
              <a:t>【パターン】定点観測（前回比の指標一覧・矢印）</a:t>
            </a:r>
          </a:p>
          <a:p>
            <a:r>
              <a:t>【用途】毎回同じ指標を並べ、前回からの変化を矢印で示す</a:t>
            </a:r>
          </a:p>
          <a:p>
            <a:r>
              <a:t>【このスライドを選ぶ指示の例】前回比で指標を一覧に／定点観測レポート</a:t>
            </a:r>
          </a:p>
          <a:p>
            <a:r>
              <a:t>【向いている内容】指標5〜7件×前回・今回・増減・傾向</a:t>
            </a:r>
          </a:p>
          <a:p>
            <a:r>
              <a:t>【使わない場面】1つの指標の推移を詳しく見る場合（→S034 注釈付き折れ線（出来事の注記））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【スライドID】S072</a:t>
            </a:r>
          </a:p>
          <a:p>
            <a:r>
              <a:t>【カテゴリ】振り返り・改善</a:t>
            </a:r>
          </a:p>
          <a:p>
            <a:r>
              <a:t>【パターン】改善提案シート（現状→提案→効果→費用）</a:t>
            </a:r>
          </a:p>
          <a:p>
            <a:r>
              <a:t>【用途】改善案を、現状・提案・効果・費用の流れで1枚にまとめる</a:t>
            </a:r>
          </a:p>
          <a:p>
            <a:r>
              <a:t>【このスライドを選ぶ指示の例】改善提案を1枚で／業務改善の提案書</a:t>
            </a:r>
          </a:p>
          <a:p>
            <a:r>
              <a:t>【向いている内容】現状の課題→提案内容→期待効果→必要な費用</a:t>
            </a:r>
          </a:p>
          <a:p>
            <a:r>
              <a:t>【使わない場面】複数案を比較して選ぶ場合（→S019 選択肢の絞り込み（候補→評価→採用））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【スライドID】S073</a:t>
            </a:r>
          </a:p>
          <a:p>
            <a:r>
              <a:t>【カテゴリ】振り返り・改善</a:t>
            </a:r>
          </a:p>
          <a:p>
            <a:r>
              <a:t>【パターン】Do／Don't</a:t>
            </a:r>
          </a:p>
          <a:p>
            <a:r>
              <a:t>【用途】望ましい行動と避けるべき行動を対比して示す</a:t>
            </a:r>
          </a:p>
          <a:p>
            <a:r>
              <a:t>【このスライドを選ぶ指示の例】やるべきこととやってはいけないこと／DoとDon't</a:t>
            </a:r>
          </a:p>
          <a:p>
            <a:r>
              <a:t>【向いている内容】Do・Don't 各4項目と具体例</a:t>
            </a:r>
          </a:p>
          <a:p>
            <a:r>
              <a:t>【使わない場面】手順を順番に説明する場合（→S077 行動指針（5つの約束））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【スライドID】S074</a:t>
            </a:r>
          </a:p>
          <a:p>
            <a:r>
              <a:t>【カテゴリ】振り返り・改善</a:t>
            </a:r>
          </a:p>
          <a:p>
            <a:r>
              <a:t>【パターン】実験結果（A/Bテスト比較）</a:t>
            </a:r>
          </a:p>
          <a:p>
            <a:r>
              <a:t>【用途】2つのパターンを比較した実験の結果と判断を示す</a:t>
            </a:r>
          </a:p>
          <a:p>
            <a:r>
              <a:t>【このスライドを選ぶ指示の例】ABテストの結果をまとめて／施策の効果検証</a:t>
            </a:r>
          </a:p>
          <a:p>
            <a:r>
              <a:t>【向いている内容】2パターンの指標比較・差・有意性・結論</a:t>
            </a:r>
          </a:p>
          <a:p>
            <a:r>
              <a:t>【使わない場面】3つ以上の条件を比較する場合（→S027 シナリオ比較（楽観・標準・悲観））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【スライドID】S075</a:t>
            </a:r>
          </a:p>
          <a:p>
            <a:r>
              <a:t>【カテゴリ】人・組織・伝達</a:t>
            </a:r>
          </a:p>
          <a:p>
            <a:r>
              <a:t>【パターン】役割定義カード（ミッション・責任・権限）</a:t>
            </a:r>
          </a:p>
          <a:p>
            <a:r>
              <a:t>【用途】役割ごとのミッション・責任・権限を明確にする</a:t>
            </a:r>
          </a:p>
          <a:p>
            <a:r>
              <a:t>【このスライドを選ぶ指示の例】役割分担を定義して／誰が何を決めるか</a:t>
            </a:r>
          </a:p>
          <a:p>
            <a:r>
              <a:t>【向いている内容】3役割×ミッション・責任・権限</a:t>
            </a:r>
          </a:p>
          <a:p>
            <a:r>
              <a:t>【使わない場面】個人のスキル状況（→S076 スキルマップ（役割×スキルの表））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【スライドID】S076</a:t>
            </a:r>
          </a:p>
          <a:p>
            <a:r>
              <a:t>【カテゴリ】人・組織・伝達</a:t>
            </a:r>
          </a:p>
          <a:p>
            <a:r>
              <a:t>【パターン】スキルマップ（役割×スキルの表）</a:t>
            </a:r>
          </a:p>
          <a:p>
            <a:r>
              <a:t>【用途】役割・メンバーごとのスキル保有状況を一覧化し、不足を把握する</a:t>
            </a:r>
          </a:p>
          <a:p>
            <a:r>
              <a:t>【このスライドを選ぶ指示の例】スキルマップを作って／誰が何をできるか</a:t>
            </a:r>
          </a:p>
          <a:p>
            <a:r>
              <a:t>【向いている内容】5〜6名×5〜6スキルの習熟度</a:t>
            </a:r>
          </a:p>
          <a:p>
            <a:r>
              <a:t>【使わない場面】役割の責任範囲の定義（→S075 役割定義カード（ミッション・責任・権限））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【スライドID】S077</a:t>
            </a:r>
          </a:p>
          <a:p>
            <a:r>
              <a:t>【カテゴリ】人・組織・伝達</a:t>
            </a:r>
          </a:p>
          <a:p>
            <a:r>
              <a:t>【パターン】行動指針（5つの約束）</a:t>
            </a:r>
          </a:p>
          <a:p>
            <a:r>
              <a:t>【用途】組織として大切にする行動を5つの約束として示す</a:t>
            </a:r>
          </a:p>
          <a:p>
            <a:r>
              <a:t>【このスライドを選ぶ指示の例】行動指針を示して／クレド・5つの約束</a:t>
            </a:r>
          </a:p>
          <a:p>
            <a:r>
              <a:t>【向いている内容】約束5つ×一言説明</a:t>
            </a:r>
          </a:p>
          <a:p>
            <a:r>
              <a:t>【使わない場面】禁止事項との対比（→S073 Do／Don't）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【スライドID】S078</a:t>
            </a:r>
          </a:p>
          <a:p>
            <a:r>
              <a:t>【カテゴリ】人・組織・伝達</a:t>
            </a:r>
          </a:p>
          <a:p>
            <a:r>
              <a:t>【パターン】1日の流れ（タイムテーブル）</a:t>
            </a:r>
          </a:p>
          <a:p>
            <a:r>
              <a:t>【用途】研修・イベント・業務の1日の時間割を示す</a:t>
            </a:r>
          </a:p>
          <a:p>
            <a:r>
              <a:t>【このスライドを選ぶ指示の例】1日のスケジュールを示して／タイムテーブル</a:t>
            </a:r>
          </a:p>
          <a:p>
            <a:r>
              <a:t>【向いている内容】開始〜終了までの6〜8コマの時間と内容</a:t>
            </a:r>
          </a:p>
          <a:p>
            <a:r>
              <a:t>【使わない場面】数日〜数か月の計画（→S095 今後の予定（直近のスケジュール））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【スライドID】S079</a:t>
            </a:r>
          </a:p>
          <a:p>
            <a:r>
              <a:t>【カテゴリ】人・組織・伝達</a:t>
            </a:r>
          </a:p>
          <a:p>
            <a:r>
              <a:t>【パターン】オンボーディングの流れ（初日〜3か月）</a:t>
            </a:r>
          </a:p>
          <a:p>
            <a:r>
              <a:t>【用途】新しく加わったメンバーの初日から3か月までの流れを示す</a:t>
            </a:r>
          </a:p>
          <a:p>
            <a:r>
              <a:t>【このスライドを選ぶ指示の例】オンボーディング計画を示して／入社後の流れ</a:t>
            </a:r>
          </a:p>
          <a:p>
            <a:r>
              <a:t>【向いている内容】初日・1週目・1か月・2か月・3か月の節目と内容</a:t>
            </a:r>
          </a:p>
          <a:p>
            <a:r>
              <a:t>【使わない場面】着任者本人の行動計画（→S065 30-60-90日プラン）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【スライドID】S080</a:t>
            </a:r>
          </a:p>
          <a:p>
            <a:r>
              <a:t>【カテゴリ】人・組織・伝達</a:t>
            </a:r>
          </a:p>
          <a:p>
            <a:r>
              <a:t>【パターン】問い合わせ先の振り分け（こんなときはここへ）</a:t>
            </a:r>
          </a:p>
          <a:p>
            <a:r>
              <a:t>【用途】状況別に、問い合わせるべき窓口と連絡方法を案内する</a:t>
            </a:r>
          </a:p>
          <a:p>
            <a:r>
              <a:t>【このスライドを選ぶ指示の例】問い合わせ先を整理して／困ったときの連絡先</a:t>
            </a:r>
          </a:p>
          <a:p>
            <a:r>
              <a:t>【向いている内容】状況5つ×窓口・連絡先・受付時間</a:t>
            </a:r>
          </a:p>
          <a:p>
            <a:r>
              <a:t>【使わない場面】組織全体の役割定義（→S075 役割定義カード（ミッション・責任・権限））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【スライドID】S081</a:t>
            </a:r>
          </a:p>
          <a:p>
            <a:r>
              <a:t>【カテゴリ】人・組織・伝達</a:t>
            </a:r>
          </a:p>
          <a:p>
            <a:r>
              <a:t>【パターン】ワークの進め方（目的・手順・時間・成果物）</a:t>
            </a:r>
          </a:p>
          <a:p>
            <a:r>
              <a:t>【用途】研修・会議のワーク（演習）の目的・手順・時間・成果物を示す</a:t>
            </a:r>
          </a:p>
          <a:p>
            <a:r>
              <a:t>【このスライドを選ぶ指示の例】グループワークの説明／演習の進め方</a:t>
            </a:r>
          </a:p>
          <a:p>
            <a:r>
              <a:t>【向いている内容】目的・4つの手順と時間配分・成果物</a:t>
            </a:r>
          </a:p>
          <a:p>
            <a:r>
              <a:t>【使わない場面】1日全体の時間割（→S078 1日の流れ（タイムテーブル））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【スライドID】S082</a:t>
            </a:r>
          </a:p>
          <a:p>
            <a:r>
              <a:t>【カテゴリ】人・組織・伝達</a:t>
            </a:r>
          </a:p>
          <a:p>
            <a:r>
              <a:t>【パターン】アンケート結果（設問別5段階の分布）</a:t>
            </a:r>
          </a:p>
          <a:p>
            <a:r>
              <a:t>【用途】5段階評価のアンケート結果を設問別に比べて示す</a:t>
            </a:r>
          </a:p>
          <a:p>
            <a:r>
              <a:t>【このスライドを選ぶ指示の例】アンケート結果をまとめて／満足度の分布</a:t>
            </a:r>
          </a:p>
          <a:p>
            <a:r>
              <a:t>【向いている内容】設問4〜6問×5段階の回答割合</a:t>
            </a:r>
          </a:p>
          <a:p>
            <a:r>
              <a:t>【使わない場面】自由記述の分析（→S036 レーダーチャート（多軸評価））</a:t>
            </a:r>
          </a:p>
          <a:p>
            <a:r>
              <a:t>【注意】本文はすべて入力用の仮文言（見出し・項目・テキスト・XX）。内容に合わせて書き換えて使用する。グラフはデータ編集で数値を差し替える。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【スライドID】S083</a:t>
            </a:r>
          </a:p>
          <a:p>
            <a:r>
              <a:t>【カテゴリ】画像活用</a:t>
            </a:r>
          </a:p>
          <a:p>
            <a:r>
              <a:t>【パターン】画像全面＋一言</a:t>
            </a:r>
          </a:p>
          <a:p>
            <a:r>
              <a:t>【用途】1枚の画像を全面に使い、一言のメッセージで印象づける</a:t>
            </a:r>
          </a:p>
          <a:p>
            <a:r>
              <a:t>【このスライドを選ぶ指示の例】写真を全面に使って／画像でメッセージを伝えて</a:t>
            </a:r>
          </a:p>
          <a:p>
            <a:r>
              <a:t>【向いている内容】印象的な画像1枚＋短いメッセージ</a:t>
            </a:r>
          </a:p>
          <a:p>
            <a:r>
              <a:t>【使わない場面】説明や数値を多く載せたい場合（→S087 画像＋数値3つ）</a:t>
            </a:r>
          </a:p>
          <a:p>
            <a:r>
              <a:t>【注意】本文はすべて入力用の仮文言（見出し・項目・テキスト・XX）。内容に合わせて書き換えて使用する。画像枠をクリックして画像を挿入する。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【スライドID】S084</a:t>
            </a:r>
          </a:p>
          <a:p>
            <a:r>
              <a:t>【カテゴリ】画像活用</a:t>
            </a:r>
          </a:p>
          <a:p>
            <a:r>
              <a:t>【パターン】画像＋番号注釈（画像上に①②③の説明）</a:t>
            </a:r>
          </a:p>
          <a:p>
            <a:r>
              <a:t>【用途】画像の中の注目箇所に番号を付け、それぞれを説明する</a:t>
            </a:r>
          </a:p>
          <a:p>
            <a:r>
              <a:t>【このスライドを選ぶ指示の例】写真に番号を振って説明／画像の各部分を解説</a:t>
            </a:r>
          </a:p>
          <a:p>
            <a:r>
              <a:t>【向いている内容】画像1枚＋注目箇所3つの説明</a:t>
            </a:r>
          </a:p>
          <a:p>
            <a:r>
              <a:t>【使わない場面】操作画面の説明（→S091 画面説明（スクリーンショット＋番号吹き出し））</a:t>
            </a:r>
          </a:p>
          <a:p>
            <a:r>
              <a:t>【注意】本文はすべて入力用の仮文言（見出し・項目・テキスト・XX）。内容に合わせて書き換えて使用する。画像枠をクリックして画像を挿入する。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【スライドID】S085</a:t>
            </a:r>
          </a:p>
          <a:p>
            <a:r>
              <a:t>【カテゴリ】画像活用</a:t>
            </a:r>
          </a:p>
          <a:p>
            <a:r>
              <a:t>【パターン】画像2枚の比較</a:t>
            </a:r>
          </a:p>
          <a:p>
            <a:r>
              <a:t>【用途】2枚の画像を並べ、違い（導入前後・案の比較など）を示す</a:t>
            </a:r>
          </a:p>
          <a:p>
            <a:r>
              <a:t>【このスライドを選ぶ指示の例】ビフォーアフターを写真で／2つの画像を比べて</a:t>
            </a:r>
          </a:p>
          <a:p>
            <a:r>
              <a:t>【向いている内容】画像2枚＋それぞれの説明と違いの要点</a:t>
            </a:r>
          </a:p>
          <a:p>
            <a:r>
              <a:t>【使わない場面】3枚以上を並べる場合（→S086 画像ギャラリー（6枚））</a:t>
            </a:r>
          </a:p>
          <a:p>
            <a:r>
              <a:t>【注意】本文はすべて入力用の仮文言（見出し・項目・テキスト・XX）。内容に合わせて書き換えて使用する。画像枠をクリックして画像を挿入する。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【スライドID】S086</a:t>
            </a:r>
          </a:p>
          <a:p>
            <a:r>
              <a:t>【カテゴリ】画像活用</a:t>
            </a:r>
          </a:p>
          <a:p>
            <a:r>
              <a:t>【パターン】画像ギャラリー（6枚）</a:t>
            </a:r>
          </a:p>
          <a:p>
            <a:r>
              <a:t>【用途】複数の画像を一覧で見せる（事例・製品・現場など）</a:t>
            </a:r>
          </a:p>
          <a:p>
            <a:r>
              <a:t>【このスライドを選ぶ指示の例】写真を並べて一覧に／事例ギャラリー</a:t>
            </a:r>
          </a:p>
          <a:p>
            <a:r>
              <a:t>【向いている内容】画像6枚＋短いキャプション</a:t>
            </a:r>
          </a:p>
          <a:p>
            <a:r>
              <a:t>【使わない場面】画像1〜2枚を大きく見せたい場合（→S083 画像全面＋一言）</a:t>
            </a:r>
          </a:p>
          <a:p>
            <a:r>
              <a:t>【注意】本文はすべて入力用の仮文言（見出し・項目・テキスト・XX）。内容に合わせて書き換えて使用する。画像枠をクリックして画像を挿入する。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【スライドID】S087</a:t>
            </a:r>
          </a:p>
          <a:p>
            <a:r>
              <a:t>【カテゴリ】画像活用</a:t>
            </a:r>
          </a:p>
          <a:p>
            <a:r>
              <a:t>【パターン】画像＋数値3つ</a:t>
            </a:r>
          </a:p>
          <a:p>
            <a:r>
              <a:t>【用途】画像と主要な数値3つを組み合わせて成果・規模を伝える</a:t>
            </a:r>
          </a:p>
          <a:p>
            <a:r>
              <a:t>【このスライドを選ぶ指示の例】写真と数字で伝えて／実績を画像と数値で</a:t>
            </a:r>
          </a:p>
          <a:p>
            <a:r>
              <a:t>【向いている内容】画像1枚＋主要数値3つ</a:t>
            </a:r>
          </a:p>
          <a:p>
            <a:r>
              <a:t>【使わない場面】数値が5つ以上ある場合（→S088 画像つき4ステップ手順）</a:t>
            </a:r>
          </a:p>
          <a:p>
            <a:r>
              <a:t>【注意】本文はすべて入力用の仮文言（見出し・項目・テキスト・XX）。内容に合わせて書き換えて使用する。画像枠をクリックして画像を挿入する。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【スライドID】S088</a:t>
            </a:r>
          </a:p>
          <a:p>
            <a:r>
              <a:t>【カテゴリ】画像活用</a:t>
            </a:r>
          </a:p>
          <a:p>
            <a:r>
              <a:t>【パターン】画像つき4ステップ手順</a:t>
            </a:r>
          </a:p>
          <a:p>
            <a:r>
              <a:t>【用途】画像つきで手順を4つのステップで説明する</a:t>
            </a:r>
          </a:p>
          <a:p>
            <a:r>
              <a:t>【このスライドを選ぶ指示の例】写真つきの手順書／やり方を画像で説明</a:t>
            </a:r>
          </a:p>
          <a:p>
            <a:r>
              <a:t>【向いている内容】4ステップ×画像・見出し・説明</a:t>
            </a:r>
          </a:p>
          <a:p>
            <a:r>
              <a:t>【使わない場面】画像のない手順（→S081 ワークの進め方（目的・手順・時間・成果物））</a:t>
            </a:r>
          </a:p>
          <a:p>
            <a:r>
              <a:t>【注意】本文はすべて入力用の仮文言（見出し・項目・テキスト・XX）。内容に合わせて書き換えて使用する。画像枠をクリックして画像を挿入する。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【スライドID】S089</a:t>
            </a:r>
          </a:p>
          <a:p>
            <a:r>
              <a:t>【カテゴリ】画像活用</a:t>
            </a:r>
          </a:p>
          <a:p>
            <a:r>
              <a:t>【パターン】画像＋引用</a:t>
            </a:r>
          </a:p>
          <a:p>
            <a:r>
              <a:t>【用途】お客様・関係者の声などの引用を、画像とともに印象づける</a:t>
            </a:r>
          </a:p>
          <a:p>
            <a:r>
              <a:t>【このスライドを選ぶ指示の例】お客様の声を載せて／コメントを引用して</a:t>
            </a:r>
          </a:p>
          <a:p>
            <a:r>
              <a:t>【向いている内容】引用文1つ＋発言者＋関連画像</a:t>
            </a:r>
          </a:p>
          <a:p>
            <a:r>
              <a:t>【使わない場面】複数の声を並べたい場合（→S092 人物プロフィール（1名詳細））</a:t>
            </a:r>
          </a:p>
          <a:p>
            <a:r>
              <a:t>【注意】本文はすべて入力用の仮文言（見出し・項目・テキスト・XX）。内容に合わせて書き換えて使用する。画像枠をクリックして画像を挿入する。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【スライドID】S090</a:t>
            </a:r>
          </a:p>
          <a:p>
            <a:r>
              <a:t>【カテゴリ】画像活用</a:t>
            </a:r>
          </a:p>
          <a:p>
            <a:r>
              <a:t>【パターン】画像モザイク＋テキスト</a:t>
            </a:r>
          </a:p>
          <a:p>
            <a:r>
              <a:t>【用途】複数の画像を大小組み合わせて並べ、テキストで補足する</a:t>
            </a:r>
          </a:p>
          <a:p>
            <a:r>
              <a:t>【このスライドを選ぶ指示の例】写真をコラージュして／雰囲気を複数の画像で</a:t>
            </a:r>
          </a:p>
          <a:p>
            <a:r>
              <a:t>【向いている内容】画像5枚（大1・小4）＋見出しと説明</a:t>
            </a:r>
          </a:p>
          <a:p>
            <a:r>
              <a:t>【使わない場面】画像ごとに説明が必要な場合（→S086 画像ギャラリー（6枚））</a:t>
            </a:r>
          </a:p>
          <a:p>
            <a:r>
              <a:t>【注意】本文はすべて入力用の仮文言（見出し・項目・テキスト・XX）。内容に合わせて書き換えて使用する。画像枠をクリックして画像を挿入する。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【スライドID】S091</a:t>
            </a:r>
          </a:p>
          <a:p>
            <a:r>
              <a:t>【カテゴリ】画像活用</a:t>
            </a:r>
          </a:p>
          <a:p>
            <a:r>
              <a:t>【パターン】画面説明（スクリーンショット＋番号吹き出し）</a:t>
            </a:r>
          </a:p>
          <a:p>
            <a:r>
              <a:t>【用途】システム画面などのスクリーンショットに番号付きの吹き出しで操作を説明する</a:t>
            </a:r>
          </a:p>
          <a:p>
            <a:r>
              <a:t>【このスライドを選ぶ指示の例】画面の使い方を説明して／操作マニュアル</a:t>
            </a:r>
          </a:p>
          <a:p>
            <a:r>
              <a:t>【向いている内容】画面1枚＋操作ポイント4つ</a:t>
            </a:r>
          </a:p>
          <a:p>
            <a:r>
              <a:t>【使わない場面】写真の注目箇所の説明（→S084 画像＋番号注釈（画像上に①②③の説明））</a:t>
            </a:r>
          </a:p>
          <a:p>
            <a:r>
              <a:t>【注意】本文はすべて入力用の仮文言（見出し・項目・テキスト・XX）。内容に合わせて書き換えて使用する。画像枠をクリックして画像を挿入する。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【スライドID】S092</a:t>
            </a:r>
          </a:p>
          <a:p>
            <a:r>
              <a:t>【カテゴリ】画像活用</a:t>
            </a:r>
          </a:p>
          <a:p>
            <a:r>
              <a:t>【パターン】人物プロフィール（1名詳細）</a:t>
            </a:r>
          </a:p>
          <a:p>
            <a:r>
              <a:t>【用途】1人の人物を、写真・経歴・専門・メッセージで詳しく紹介する</a:t>
            </a:r>
          </a:p>
          <a:p>
            <a:r>
              <a:t>【このスライドを選ぶ指示の例】講師紹介／担当者のプロフィール</a:t>
            </a:r>
          </a:p>
          <a:p>
            <a:r>
              <a:t>【向いている内容】人物1名の写真・氏名・経歴・専門・メッセージ</a:t>
            </a:r>
          </a:p>
          <a:p>
            <a:r>
              <a:t>【使わない場面】複数人を並べて紹介する場合（→S075 役割定義カード（ミッション・責任・権限））</a:t>
            </a:r>
          </a:p>
          <a:p>
            <a:r>
              <a:t>【注意】本文はすべて入力用の仮文言（見出し・項目・テキスト・XX）。内容に合わせて書き換えて使用する。画像枠をクリックして画像を挿入する。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【スライドID】S093</a:t>
            </a:r>
          </a:p>
          <a:p>
            <a:r>
              <a:t>【カテゴリ】締め</a:t>
            </a:r>
          </a:p>
          <a:p>
            <a:r>
              <a:t>【パターン】持ち帰っていただきたいこと</a:t>
            </a:r>
          </a:p>
          <a:p>
            <a:r>
              <a:t>【用途】資料全体を通じて持ち帰ってほしい要点を3つに絞って伝える</a:t>
            </a:r>
          </a:p>
          <a:p>
            <a:r>
              <a:t>【このスライドを選ぶ指示の例】まとめ／持ち帰ってほしいポイント</a:t>
            </a:r>
          </a:p>
          <a:p>
            <a:r>
              <a:t>【向いている内容】要点3つ×一言説明</a:t>
            </a:r>
          </a:p>
          <a:p>
            <a:r>
              <a:t>【使わない場面】決定事項と宿題の確認（→S094 決定事項と宿題（担当・期限））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【スライドID】S094</a:t>
            </a:r>
          </a:p>
          <a:p>
            <a:r>
              <a:t>【カテゴリ】締め</a:t>
            </a:r>
          </a:p>
          <a:p>
            <a:r>
              <a:t>【パターン】決定事項と宿題（担当・期限）</a:t>
            </a:r>
          </a:p>
          <a:p>
            <a:r>
              <a:t>【用途】会議の最後に、決定事項と宿題（担当・期限）を確認する</a:t>
            </a:r>
          </a:p>
          <a:p>
            <a:r>
              <a:t>【このスライドを選ぶ指示の例】決定事項と宿題をまとめて／次回までのToDo</a:t>
            </a:r>
          </a:p>
          <a:p>
            <a:r>
              <a:t>【向いている内容】決定事項3件＋宿題4件（担当・期限）</a:t>
            </a:r>
          </a:p>
          <a:p>
            <a:r>
              <a:t>【使わない場面】今後のスケジュール全体（→S095 今後の予定（直近のスケジュール））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【スライドID】S095</a:t>
            </a:r>
          </a:p>
          <a:p>
            <a:r>
              <a:t>【カテゴリ】締め</a:t>
            </a:r>
          </a:p>
          <a:p>
            <a:r>
              <a:t>【パターン】今後の予定（直近のスケジュール）</a:t>
            </a:r>
          </a:p>
          <a:p>
            <a:r>
              <a:t>【用途】直近数週間の予定・マイルストーンを週単位で示す</a:t>
            </a:r>
          </a:p>
          <a:p>
            <a:r>
              <a:t>【このスライドを選ぶ指示の例】今後の予定を示して／直近のスケジュール</a:t>
            </a:r>
          </a:p>
          <a:p>
            <a:r>
              <a:t>【向いている内容】4〜6週間×4〜5項目の予定</a:t>
            </a:r>
          </a:p>
          <a:p>
            <a:r>
              <a:t>【使わない場面】1年以上の長期計画（→S057 月間カレンダー）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【スライドID】S096</a:t>
            </a:r>
          </a:p>
          <a:p>
            <a:r>
              <a:t>【カテゴリ】締め</a:t>
            </a:r>
          </a:p>
          <a:p>
            <a:r>
              <a:t>【パターン】付録扉</a:t>
            </a:r>
          </a:p>
          <a:p>
            <a:r>
              <a:t>【用途】本編と付録（補足資料）を区切る</a:t>
            </a:r>
          </a:p>
          <a:p>
            <a:r>
              <a:t>【このスライドを選ぶ指示の例】付録の扉を入れて／ここから参考資料</a:t>
            </a:r>
          </a:p>
          <a:p>
            <a:r>
              <a:t>【向いている内容】付録の見出しと収録内容の一覧</a:t>
            </a:r>
          </a:p>
          <a:p>
            <a:r>
              <a:t>【使わない場面】本編の章の区切り（→S009 章扉（全体の中の現在位置インジケータ付き））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【スライドID】S097</a:t>
            </a:r>
          </a:p>
          <a:p>
            <a:r>
              <a:t>【カテゴリ】締め</a:t>
            </a:r>
          </a:p>
          <a:p>
            <a:r>
              <a:t>【パターン】補足データ（付録の詳細表）</a:t>
            </a:r>
          </a:p>
          <a:p>
            <a:r>
              <a:t>【用途】本編のグラフ・主張の根拠となる詳細データを表で示す</a:t>
            </a:r>
          </a:p>
          <a:p>
            <a:r>
              <a:t>【このスライドを選ぶ指示の例】詳細データを付録に／元データの表</a:t>
            </a:r>
          </a:p>
          <a:p>
            <a:r>
              <a:t>【向いている内容】8行×6〜7列程度の数値表</a:t>
            </a:r>
          </a:p>
          <a:p>
            <a:r>
              <a:t>【使わない場面】要点だけを示したい場合（→S071 定点観測（前回比の指標一覧・矢印））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【スライドID】S098</a:t>
            </a:r>
          </a:p>
          <a:p>
            <a:r>
              <a:t>【カテゴリ】締め</a:t>
            </a:r>
          </a:p>
          <a:p>
            <a:r>
              <a:t>【パターン】出典・参考文献一覧</a:t>
            </a:r>
          </a:p>
          <a:p>
            <a:r>
              <a:t>【用途】資料で参照した出典・参考文献を一覧で示す</a:t>
            </a:r>
          </a:p>
          <a:p>
            <a:r>
              <a:t>【このスライドを選ぶ指示の例】出典一覧を作って／参考文献リスト</a:t>
            </a:r>
          </a:p>
          <a:p>
            <a:r>
              <a:t>【向いている内容】出典8件程度（著者・タイトル・発行元・年・URL）</a:t>
            </a:r>
          </a:p>
          <a:p>
            <a:r>
              <a:t>【使わない場面】注意事項・免責の記載（→S099 注意事項・免責）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【スライドID】S099</a:t>
            </a:r>
          </a:p>
          <a:p>
            <a:r>
              <a:t>【カテゴリ】締め</a:t>
            </a:r>
          </a:p>
          <a:p>
            <a:r>
              <a:t>【パターン】注意事項・免責</a:t>
            </a:r>
          </a:p>
          <a:p>
            <a:r>
              <a:t>【用途】資料の取り扱い上の注意・免責事項を示す</a:t>
            </a:r>
          </a:p>
          <a:p>
            <a:r>
              <a:t>【このスライドを選ぶ指示の例】注意事項を入れて／免責事項・取り扱い注意</a:t>
            </a:r>
          </a:p>
          <a:p>
            <a:r>
              <a:t>【向いている内容】注意事項・免責4〜6項目</a:t>
            </a:r>
          </a:p>
          <a:p>
            <a:r>
              <a:t>【使わない場面】出典の一覧（→S098 出典・参考文献一覧）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【スライドID】S100</a:t>
            </a:r>
          </a:p>
          <a:p>
            <a:r>
              <a:t>【カテゴリ】締め</a:t>
            </a:r>
          </a:p>
          <a:p>
            <a:r>
              <a:t>【パターン】裏表紙（白地＋黄色アクセント、社名・連絡先欄）</a:t>
            </a:r>
          </a:p>
          <a:p>
            <a:r>
              <a:t>【用途】資料の最後のページとして社名・連絡先を示す</a:t>
            </a:r>
          </a:p>
          <a:p>
            <a:r>
              <a:t>【このスライドを選ぶ指示の例】裏表紙を作って／最後のページに連絡先</a:t>
            </a:r>
          </a:p>
          <a:p>
            <a:r>
              <a:t>【向いている内容】社名・部署・担当者・電話・メール・URL</a:t>
            </a:r>
          </a:p>
          <a:p>
            <a:r>
              <a:t>【使わない場面】資料の最初のページ（表紙）（→S001 表紙（タイポグラフィ型））</a:t>
            </a:r>
          </a:p>
          <a:p>
            <a:r>
              <a:t>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（白基調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画像枠_表紙（画像枠つき：左に画像プレースホルダー・右タイトル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画像プレースホルダー 1"/>
          <p:cNvSpPr>
            <a:spLocks noGrp="1"/>
          </p:cNvSpPr>
          <p:nvPr>
            <p:ph type="pic" idx="10"/>
          </p:nvPr>
        </p:nvSpPr>
        <p:spPr>
          <a:xfrm>
            <a:off x="0" y="0"/>
            <a:ext cx="5669280" cy="685800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画像枠_章扉（画像枠つき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画像プレースホルダー 1"/>
          <p:cNvSpPr>
            <a:spLocks noGrp="1"/>
          </p:cNvSpPr>
          <p:nvPr>
            <p:ph type="pic" idx="10"/>
          </p:nvPr>
        </p:nvSpPr>
        <p:spPr>
          <a:xfrm>
            <a:off x="6309360" y="0"/>
            <a:ext cx="5882335" cy="685800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画像枠_画像全面＋一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画像プレースホルダー 1"/>
          <p:cNvSpPr>
            <a:spLocks noGrp="1"/>
          </p:cNvSpPr>
          <p:nvPr>
            <p:ph type="pic" idx="10"/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画像枠_画像＋番号注釈（画像上に①②③の説明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画像プレースホルダー 1"/>
          <p:cNvSpPr>
            <a:spLocks noGrp="1"/>
          </p:cNvSpPr>
          <p:nvPr>
            <p:ph type="pic" idx="10"/>
          </p:nvPr>
        </p:nvSpPr>
        <p:spPr>
          <a:xfrm>
            <a:off x="548640" y="1783080"/>
            <a:ext cx="6766560" cy="416052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画像枠_画像2枚の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画像プレースホルダー 1"/>
          <p:cNvSpPr>
            <a:spLocks noGrp="1"/>
          </p:cNvSpPr>
          <p:nvPr>
            <p:ph type="pic" idx="10"/>
          </p:nvPr>
        </p:nvSpPr>
        <p:spPr>
          <a:xfrm>
            <a:off x="548640" y="2286000"/>
            <a:ext cx="5349240" cy="292608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  <p:sp>
        <p:nvSpPr>
          <p:cNvPr id="21" name="画像プレースホルダー 2"/>
          <p:cNvSpPr>
            <a:spLocks noGrp="1"/>
          </p:cNvSpPr>
          <p:nvPr>
            <p:ph type="pic" idx="11"/>
          </p:nvPr>
        </p:nvSpPr>
        <p:spPr>
          <a:xfrm>
            <a:off x="6293815" y="2286000"/>
            <a:ext cx="5349240" cy="292608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画像枠_画像ギャラリー（6枚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画像プレースホルダー 1"/>
          <p:cNvSpPr>
            <a:spLocks noGrp="1"/>
          </p:cNvSpPr>
          <p:nvPr>
            <p:ph type="pic" idx="10"/>
          </p:nvPr>
        </p:nvSpPr>
        <p:spPr>
          <a:xfrm>
            <a:off x="548640" y="1783080"/>
            <a:ext cx="3545738" cy="150876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  <p:sp>
        <p:nvSpPr>
          <p:cNvPr id="21" name="画像プレースホルダー 2"/>
          <p:cNvSpPr>
            <a:spLocks noGrp="1"/>
          </p:cNvSpPr>
          <p:nvPr>
            <p:ph type="pic" idx="11"/>
          </p:nvPr>
        </p:nvSpPr>
        <p:spPr>
          <a:xfrm>
            <a:off x="4322978" y="1783080"/>
            <a:ext cx="3545738" cy="150876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  <p:sp>
        <p:nvSpPr>
          <p:cNvPr id="22" name="画像プレースホルダー 3"/>
          <p:cNvSpPr>
            <a:spLocks noGrp="1"/>
          </p:cNvSpPr>
          <p:nvPr>
            <p:ph type="pic" idx="12"/>
          </p:nvPr>
        </p:nvSpPr>
        <p:spPr>
          <a:xfrm>
            <a:off x="8097317" y="1783080"/>
            <a:ext cx="3545738" cy="150876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  <p:sp>
        <p:nvSpPr>
          <p:cNvPr id="23" name="画像プレースホルダー 4"/>
          <p:cNvSpPr>
            <a:spLocks noGrp="1"/>
          </p:cNvSpPr>
          <p:nvPr>
            <p:ph type="pic" idx="13"/>
          </p:nvPr>
        </p:nvSpPr>
        <p:spPr>
          <a:xfrm>
            <a:off x="548640" y="3931920"/>
            <a:ext cx="3545738" cy="150876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  <p:sp>
        <p:nvSpPr>
          <p:cNvPr id="24" name="画像プレースホルダー 5"/>
          <p:cNvSpPr>
            <a:spLocks noGrp="1"/>
          </p:cNvSpPr>
          <p:nvPr>
            <p:ph type="pic" idx="14"/>
          </p:nvPr>
        </p:nvSpPr>
        <p:spPr>
          <a:xfrm>
            <a:off x="4322978" y="3931920"/>
            <a:ext cx="3545738" cy="150876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  <p:sp>
        <p:nvSpPr>
          <p:cNvPr id="25" name="画像プレースホルダー 6"/>
          <p:cNvSpPr>
            <a:spLocks noGrp="1"/>
          </p:cNvSpPr>
          <p:nvPr>
            <p:ph type="pic" idx="15"/>
          </p:nvPr>
        </p:nvSpPr>
        <p:spPr>
          <a:xfrm>
            <a:off x="8097317" y="3931920"/>
            <a:ext cx="3545738" cy="150876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画像枠_画像＋数値3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画像プレースホルダー 1"/>
          <p:cNvSpPr>
            <a:spLocks noGrp="1"/>
          </p:cNvSpPr>
          <p:nvPr>
            <p:ph type="pic" idx="10"/>
          </p:nvPr>
        </p:nvSpPr>
        <p:spPr>
          <a:xfrm>
            <a:off x="548640" y="1783080"/>
            <a:ext cx="6035040" cy="416052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画像枠_画像つき4ステップ手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画像プレースホルダー 1"/>
          <p:cNvSpPr>
            <a:spLocks noGrp="1"/>
          </p:cNvSpPr>
          <p:nvPr>
            <p:ph type="pic" idx="10"/>
          </p:nvPr>
        </p:nvSpPr>
        <p:spPr>
          <a:xfrm>
            <a:off x="548640" y="1783080"/>
            <a:ext cx="2602154" cy="192024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  <p:sp>
        <p:nvSpPr>
          <p:cNvPr id="21" name="画像プレースホルダー 2"/>
          <p:cNvSpPr>
            <a:spLocks noGrp="1"/>
          </p:cNvSpPr>
          <p:nvPr>
            <p:ph type="pic" idx="11"/>
          </p:nvPr>
        </p:nvSpPr>
        <p:spPr>
          <a:xfrm>
            <a:off x="3379394" y="1783080"/>
            <a:ext cx="2602154" cy="192024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  <p:sp>
        <p:nvSpPr>
          <p:cNvPr id="22" name="画像プレースホルダー 3"/>
          <p:cNvSpPr>
            <a:spLocks noGrp="1"/>
          </p:cNvSpPr>
          <p:nvPr>
            <p:ph type="pic" idx="12"/>
          </p:nvPr>
        </p:nvSpPr>
        <p:spPr>
          <a:xfrm>
            <a:off x="6210148" y="1783080"/>
            <a:ext cx="2602154" cy="192024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  <p:sp>
        <p:nvSpPr>
          <p:cNvPr id="23" name="画像プレースホルダー 4"/>
          <p:cNvSpPr>
            <a:spLocks noGrp="1"/>
          </p:cNvSpPr>
          <p:nvPr>
            <p:ph type="pic" idx="13"/>
          </p:nvPr>
        </p:nvSpPr>
        <p:spPr>
          <a:xfrm>
            <a:off x="9040901" y="1783080"/>
            <a:ext cx="2602154" cy="192024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画像枠_画像＋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画像プレースホルダー 1"/>
          <p:cNvSpPr>
            <a:spLocks noGrp="1"/>
          </p:cNvSpPr>
          <p:nvPr>
            <p:ph type="pic" idx="10"/>
          </p:nvPr>
        </p:nvSpPr>
        <p:spPr>
          <a:xfrm>
            <a:off x="6766560" y="0"/>
            <a:ext cx="5425135" cy="685800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画像枠_画像モザイク＋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画像プレースホルダー 1"/>
          <p:cNvSpPr>
            <a:spLocks noGrp="1"/>
          </p:cNvSpPr>
          <p:nvPr>
            <p:ph type="pic" idx="10"/>
          </p:nvPr>
        </p:nvSpPr>
        <p:spPr>
          <a:xfrm>
            <a:off x="4846320" y="1783080"/>
            <a:ext cx="3291840" cy="416052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  <p:sp>
        <p:nvSpPr>
          <p:cNvPr id="21" name="画像プレースホルダー 2"/>
          <p:cNvSpPr>
            <a:spLocks noGrp="1"/>
          </p:cNvSpPr>
          <p:nvPr>
            <p:ph type="pic" idx="11"/>
          </p:nvPr>
        </p:nvSpPr>
        <p:spPr>
          <a:xfrm>
            <a:off x="8321040" y="1783080"/>
            <a:ext cx="1572768" cy="198882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  <p:sp>
        <p:nvSpPr>
          <p:cNvPr id="22" name="画像プレースホルダー 3"/>
          <p:cNvSpPr>
            <a:spLocks noGrp="1"/>
          </p:cNvSpPr>
          <p:nvPr>
            <p:ph type="pic" idx="12"/>
          </p:nvPr>
        </p:nvSpPr>
        <p:spPr>
          <a:xfrm>
            <a:off x="10067544" y="1783080"/>
            <a:ext cx="1572768" cy="198882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  <p:sp>
        <p:nvSpPr>
          <p:cNvPr id="23" name="画像プレースホルダー 4"/>
          <p:cNvSpPr>
            <a:spLocks noGrp="1"/>
          </p:cNvSpPr>
          <p:nvPr>
            <p:ph type="pic" idx="13"/>
          </p:nvPr>
        </p:nvSpPr>
        <p:spPr>
          <a:xfrm>
            <a:off x="8321040" y="3954780"/>
            <a:ext cx="1572768" cy="198882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  <p:sp>
        <p:nvSpPr>
          <p:cNvPr id="24" name="画像プレースホルダー 5"/>
          <p:cNvSpPr>
            <a:spLocks noGrp="1"/>
          </p:cNvSpPr>
          <p:nvPr>
            <p:ph type="pic" idx="14"/>
          </p:nvPr>
        </p:nvSpPr>
        <p:spPr>
          <a:xfrm>
            <a:off x="10067544" y="3954780"/>
            <a:ext cx="1572768" cy="198882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画像枠_画面説明（スクリーンショット＋番号吹き出し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画像プレースホルダー 1"/>
          <p:cNvSpPr>
            <a:spLocks noGrp="1"/>
          </p:cNvSpPr>
          <p:nvPr>
            <p:ph type="pic" idx="10"/>
          </p:nvPr>
        </p:nvSpPr>
        <p:spPr>
          <a:xfrm>
            <a:off x="548640" y="2148840"/>
            <a:ext cx="6949440" cy="379476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画像枠_人物プロフィール（1名詳細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画像プレースホルダー 1"/>
          <p:cNvSpPr>
            <a:spLocks noGrp="1"/>
          </p:cNvSpPr>
          <p:nvPr>
            <p:ph type="pic" idx="10"/>
          </p:nvPr>
        </p:nvSpPr>
        <p:spPr>
          <a:xfrm>
            <a:off x="548640" y="1783080"/>
            <a:ext cx="3291840" cy="416052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>
            <a:lvl1pPr marL="0" indent="0" algn="ctr">
              <a:buNone/>
              <a:defRPr sz="1200" b="0">
                <a:solidFill>
                  <a:srgbClr val="6B6B6B"/>
                </a:solidFill>
                <a:latin typeface="Yu Gothic"/>
                <a:ea typeface="Yu Gothic"/>
              </a:defRPr>
            </a:lvl1pPr>
          </a:lstStyle>
          <a:p>
            <a:r>
              <a:rPr lang="ja-JP" altLang="en-US"/>
              <a:t>ここに画像を挿入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.xml"/><Relationship Id="rId13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3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2"/>
    <p:sldLayoutId id="2147483812" r:id="rId1"/>
    <p:sldLayoutId id="2147483813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3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26.xml"/><Relationship Id="rId3" Type="http://schemas.openxmlformats.org/officeDocument/2006/relationships/chart" Target="../charts/char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27.xml"/><Relationship Id="rId3" Type="http://schemas.openxmlformats.org/officeDocument/2006/relationships/chart" Target="../charts/char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28.xml"/><Relationship Id="rId3" Type="http://schemas.openxmlformats.org/officeDocument/2006/relationships/chart" Target="../charts/chart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29.xml"/><Relationship Id="rId3" Type="http://schemas.openxmlformats.org/officeDocument/2006/relationships/chart" Target="../charts/chart4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1.xml"/><Relationship Id="rId3" Type="http://schemas.openxmlformats.org/officeDocument/2006/relationships/chart" Target="../charts/chart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2.xml"/><Relationship Id="rId3" Type="http://schemas.openxmlformats.org/officeDocument/2006/relationships/chart" Target="../charts/char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3.xml"/><Relationship Id="rId3" Type="http://schemas.openxmlformats.org/officeDocument/2006/relationships/chart" Target="../charts/char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4.xml"/><Relationship Id="rId3" Type="http://schemas.openxmlformats.org/officeDocument/2006/relationships/chart" Target="../charts/chart8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5.xml"/><Relationship Id="rId3" Type="http://schemas.openxmlformats.org/officeDocument/2006/relationships/chart" Target="../charts/chart9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6.xml"/><Relationship Id="rId3" Type="http://schemas.openxmlformats.org/officeDocument/2006/relationships/chart" Target="../charts/chart10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7.xml"/><Relationship Id="rId3" Type="http://schemas.openxmlformats.org/officeDocument/2006/relationships/chart" Target="../charts/chart1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8.xml"/><Relationship Id="rId3" Type="http://schemas.openxmlformats.org/officeDocument/2006/relationships/chart" Target="../charts/chart1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59.xml"/><Relationship Id="rId3" Type="http://schemas.openxmlformats.org/officeDocument/2006/relationships/chart" Target="../charts/chart13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74.xml"/><Relationship Id="rId3" Type="http://schemas.openxmlformats.org/officeDocument/2006/relationships/chart" Target="../charts/chart1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82.xml"/><Relationship Id="rId3" Type="http://schemas.openxmlformats.org/officeDocument/2006/relationships/chart" Target="../charts/chart15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4.xml"/><Relationship Id="rId2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Relationship Id="rId2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7.xml"/><Relationship Id="rId2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0.xml"/><Relationship Id="rId2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0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45720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20XX年XX月XX日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71055" y="502920"/>
            <a:ext cx="45720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部署名を入力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960120"/>
            <a:ext cx="11094415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48640" y="1874520"/>
            <a:ext cx="73152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資料の種類を入力（例：ご提案資料）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1883664" y="2839212"/>
            <a:ext cx="2816352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286000"/>
            <a:ext cx="10515600" cy="10515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5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資料のタイトルを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337560"/>
            <a:ext cx="10515600" cy="10515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5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ここに入力する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434840"/>
            <a:ext cx="1005840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サブタイトルを入力します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8640" y="571500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48640" y="5852160"/>
            <a:ext cx="54864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発表者名を入力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56655" y="5852160"/>
            <a:ext cx="54864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会社名を入力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Box 2"/>
          <p:cNvSpPr txBox="1"/>
          <p:nvPr/>
        </p:nvSpPr>
        <p:spPr>
          <a:xfrm>
            <a:off x="6309360" y="502920"/>
            <a:ext cx="53035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20XX年XX月XX日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309360" y="960120"/>
            <a:ext cx="5333695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309360" y="1874520"/>
            <a:ext cx="53035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資料の種類を入力</a:t>
            </a:r>
          </a:p>
        </p:txBody>
      </p:sp>
      <p:sp>
        <p:nvSpPr>
          <p:cNvPr id="6" name="Rectangle 5"/>
          <p:cNvSpPr/>
          <p:nvPr/>
        </p:nvSpPr>
        <p:spPr>
          <a:xfrm>
            <a:off x="7288784" y="2717800"/>
            <a:ext cx="2105152" cy="2032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60" y="2286000"/>
            <a:ext cx="5394960" cy="8229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4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資料のタイトルを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3108960"/>
            <a:ext cx="5394960" cy="8229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4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ここに入力する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4114800"/>
            <a:ext cx="5303520" cy="7315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サブタイトルを入力します</a:t>
            </a:r>
          </a:p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2行まで入力できます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309360" y="5715000"/>
            <a:ext cx="53336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309360" y="5852160"/>
            <a:ext cx="25603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発表者名を入力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82735" y="5852160"/>
            <a:ext cx="25603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会社名を入力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この資料の位置づけ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本日の説明の前提をそろえるために、4つの観点で整理します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" y="1874520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48640" y="2057400"/>
            <a:ext cx="5486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2057400"/>
            <a:ext cx="25603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目的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2029968"/>
            <a:ext cx="77724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この資料で達成したいことを入力します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40480" y="2404872"/>
            <a:ext cx="77724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48640" y="288036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548640" y="3063240"/>
            <a:ext cx="5486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3063240"/>
            <a:ext cx="25603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対象者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40480" y="3035808"/>
            <a:ext cx="77724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想定している読み手・参加者を入力します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40480" y="3410712"/>
            <a:ext cx="77724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48640" y="388620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548640" y="4069080"/>
            <a:ext cx="5486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8720" y="4069080"/>
            <a:ext cx="25603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所要時間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94760" y="4382516"/>
            <a:ext cx="1050544" cy="16256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40480" y="4023360"/>
            <a:ext cx="1165636" cy="6858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94960" y="4114800"/>
            <a:ext cx="594360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説明XX分 ＋ 質疑XX分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48640" y="489204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6" name="TextBox 25"/>
          <p:cNvSpPr txBox="1"/>
          <p:nvPr/>
        </p:nvSpPr>
        <p:spPr>
          <a:xfrm>
            <a:off x="548640" y="5074920"/>
            <a:ext cx="5486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88720" y="5074920"/>
            <a:ext cx="25603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前提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40480" y="5047488"/>
            <a:ext cx="77724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検討の前提条件・制約を入力します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40480" y="5422392"/>
            <a:ext cx="77724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548640" y="5897880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本日の結論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最初に結論と、ご判断いただきたい事項をお伝えします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7452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結論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31264" y="2622296"/>
            <a:ext cx="1292352" cy="16256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240280"/>
            <a:ext cx="11094415" cy="7315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結論を一文で入力します（XX字程度）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017520"/>
            <a:ext cx="11094415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結論を支える理由を一文で入力します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749040"/>
            <a:ext cx="54864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判断していただきたい事項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48640" y="4160520"/>
            <a:ext cx="3545738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548640" y="4251960"/>
            <a:ext cx="91440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773168"/>
            <a:ext cx="354573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判断事項を入力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212080"/>
            <a:ext cx="3545738" cy="6400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選択肢や前提を簡潔に入力します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4322978" y="4160520"/>
            <a:ext cx="3545739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4322978" y="4251960"/>
            <a:ext cx="91440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22978" y="4773168"/>
            <a:ext cx="354573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判断事項を入力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22978" y="5212080"/>
            <a:ext cx="3545738" cy="6400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選択肢や前提を簡潔に入力します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8097317" y="4160520"/>
            <a:ext cx="3545738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8097317" y="4251960"/>
            <a:ext cx="91440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7317" y="4773168"/>
            <a:ext cx="354573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判断事項を入力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7317" y="5212080"/>
            <a:ext cx="3545738" cy="6400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選択肢や前提を簡潔に入力します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資料の読み方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各章のページ範囲と要旨です。黄色の章が本日の中心です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783080"/>
            <a:ext cx="310896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1783080"/>
            <a:ext cx="38404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ページ範囲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1783080"/>
            <a:ext cx="34747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要旨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8640" y="2148840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48640" y="2240280"/>
            <a:ext cx="45720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2240280"/>
            <a:ext cx="283464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章タイトルを入力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31920" y="2491740"/>
            <a:ext cx="3840480" cy="0"/>
          </a:xfrm>
          <a:prstGeom prst="line">
            <a:avLst/>
          </a:prstGeom>
          <a:ln w="12700">
            <a:solidFill>
              <a:srgbClr val="D9D9D9"/>
            </a:solidFill>
          </a:ln>
        </p:spPr>
      </p:cxnSp>
      <p:sp>
        <p:nvSpPr>
          <p:cNvPr id="16" name="Rectangle 15"/>
          <p:cNvSpPr/>
          <p:nvPr/>
        </p:nvSpPr>
        <p:spPr>
          <a:xfrm>
            <a:off x="3931920" y="2359152"/>
            <a:ext cx="384048" cy="265176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38160" y="2240280"/>
            <a:ext cx="347472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P.01–04　要旨を入力します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48640" y="2825496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548640" y="2862072"/>
            <a:ext cx="45720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2862072"/>
            <a:ext cx="283464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章タイトルを入力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31920" y="3113532"/>
            <a:ext cx="3840480" cy="0"/>
          </a:xfrm>
          <a:prstGeom prst="line">
            <a:avLst/>
          </a:prstGeom>
          <a:ln w="12700">
            <a:solidFill>
              <a:srgbClr val="D9D9D9"/>
            </a:solidFill>
          </a:ln>
        </p:spPr>
      </p:cxnSp>
      <p:sp>
        <p:nvSpPr>
          <p:cNvPr id="22" name="Rectangle 21"/>
          <p:cNvSpPr/>
          <p:nvPr/>
        </p:nvSpPr>
        <p:spPr>
          <a:xfrm>
            <a:off x="4315968" y="2980944"/>
            <a:ext cx="768096" cy="265176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38160" y="2862072"/>
            <a:ext cx="347472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P.05–12　要旨を入力します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48640" y="3447288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5" name="TextBox 24"/>
          <p:cNvSpPr txBox="1"/>
          <p:nvPr/>
        </p:nvSpPr>
        <p:spPr>
          <a:xfrm>
            <a:off x="548640" y="3483864"/>
            <a:ext cx="45720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1560" y="3483864"/>
            <a:ext cx="283464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章タイトルを入力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3931920" y="3735324"/>
            <a:ext cx="3840480" cy="0"/>
          </a:xfrm>
          <a:prstGeom prst="line">
            <a:avLst/>
          </a:prstGeom>
          <a:ln w="12700">
            <a:solidFill>
              <a:srgbClr val="D9D9D9"/>
            </a:solidFill>
          </a:ln>
        </p:spPr>
      </p:cxnSp>
      <p:sp>
        <p:nvSpPr>
          <p:cNvPr id="28" name="Rectangle 27"/>
          <p:cNvSpPr/>
          <p:nvPr/>
        </p:nvSpPr>
        <p:spPr>
          <a:xfrm>
            <a:off x="5084064" y="3602736"/>
            <a:ext cx="1152144" cy="265176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138160" y="3483864"/>
            <a:ext cx="347472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P.13–24　要旨を入力します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548640" y="406908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1" name="TextBox 30"/>
          <p:cNvSpPr txBox="1"/>
          <p:nvPr/>
        </p:nvSpPr>
        <p:spPr>
          <a:xfrm>
            <a:off x="548640" y="4105656"/>
            <a:ext cx="45720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51560" y="4105656"/>
            <a:ext cx="283464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章タイトルを入力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3931920" y="4357116"/>
            <a:ext cx="3840480" cy="0"/>
          </a:xfrm>
          <a:prstGeom prst="line">
            <a:avLst/>
          </a:prstGeom>
          <a:ln w="12700">
            <a:solidFill>
              <a:srgbClr val="D9D9D9"/>
            </a:solidFill>
          </a:ln>
        </p:spPr>
      </p:cxnSp>
      <p:sp>
        <p:nvSpPr>
          <p:cNvPr id="34" name="Rectangle 33"/>
          <p:cNvSpPr/>
          <p:nvPr/>
        </p:nvSpPr>
        <p:spPr>
          <a:xfrm>
            <a:off x="6236208" y="4224528"/>
            <a:ext cx="768096" cy="265176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138160" y="4105656"/>
            <a:ext cx="347472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P.25–32　要旨を入力します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548640" y="469087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7" name="TextBox 36"/>
          <p:cNvSpPr txBox="1"/>
          <p:nvPr/>
        </p:nvSpPr>
        <p:spPr>
          <a:xfrm>
            <a:off x="548640" y="4727448"/>
            <a:ext cx="45720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1560" y="4727448"/>
            <a:ext cx="283464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章タイトルを入力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3931920" y="4978908"/>
            <a:ext cx="3840480" cy="0"/>
          </a:xfrm>
          <a:prstGeom prst="line">
            <a:avLst/>
          </a:prstGeom>
          <a:ln w="12700">
            <a:solidFill>
              <a:srgbClr val="D9D9D9"/>
            </a:solidFill>
          </a:ln>
        </p:spPr>
      </p:cxnSp>
      <p:sp>
        <p:nvSpPr>
          <p:cNvPr id="40" name="Rectangle 39"/>
          <p:cNvSpPr/>
          <p:nvPr/>
        </p:nvSpPr>
        <p:spPr>
          <a:xfrm>
            <a:off x="7004304" y="4846320"/>
            <a:ext cx="576072" cy="265176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138160" y="4727448"/>
            <a:ext cx="347472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P.33–38　要旨を入力します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548640" y="5312664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3" name="TextBox 42"/>
          <p:cNvSpPr txBox="1"/>
          <p:nvPr/>
        </p:nvSpPr>
        <p:spPr>
          <a:xfrm>
            <a:off x="548640" y="5349240"/>
            <a:ext cx="45720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51560" y="5349240"/>
            <a:ext cx="283464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章タイトルを入力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3931920" y="5600700"/>
            <a:ext cx="3840480" cy="0"/>
          </a:xfrm>
          <a:prstGeom prst="line">
            <a:avLst/>
          </a:prstGeom>
          <a:ln w="12700">
            <a:solidFill>
              <a:srgbClr val="D9D9D9"/>
            </a:solidFill>
          </a:ln>
        </p:spPr>
      </p:cxnSp>
      <p:sp>
        <p:nvSpPr>
          <p:cNvPr id="46" name="Rectangle 45"/>
          <p:cNvSpPr/>
          <p:nvPr/>
        </p:nvSpPr>
        <p:spPr>
          <a:xfrm>
            <a:off x="7580376" y="5468112"/>
            <a:ext cx="192024" cy="265176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138160" y="5349240"/>
            <a:ext cx="347472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P.39–40　要旨を入力します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548640" y="5934456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前回からの変更点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前回（20XX年XX月XX日版）からの主な変更点は次のとおりです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10512"/>
            <a:ext cx="73152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追加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1810512"/>
            <a:ext cx="109728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0320" y="1810512"/>
            <a:ext cx="73152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修正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1810512"/>
            <a:ext cx="109728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1810512"/>
            <a:ext cx="73152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削除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57800" y="1810512"/>
            <a:ext cx="109728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X件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548640" y="2468880"/>
          <a:ext cx="11094417" cy="3401568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924535"/>
                <a:gridCol w="924535"/>
                <a:gridCol w="2958511"/>
                <a:gridCol w="2958511"/>
                <a:gridCol w="3328325"/>
              </a:tblGrid>
              <a:tr h="566928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区分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箇所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変更後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変更の理由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</a:tr>
              <a:tr h="566928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修正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P.XX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変更前の内容を入力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変更後の内容を入力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理由を入力します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566928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追加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P.XX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変更前の内容を入力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変更後の内容を入力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理由を入力します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</a:tr>
              <a:tr h="566928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修正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P.XX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変更前の内容を入力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変更後の内容を入力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理由を入力します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566928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削除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P.XX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変更前の内容を入力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変更後の内容を入力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理由を入力します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566928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修正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P.XX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変更前の内容を入力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変更後の内容を入力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理由を入力します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48640" y="594360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※ 黄色の行は判断に影響する変更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ご決裁のお願い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以下の事項について、期限までにご判断をお願いします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10512"/>
            <a:ext cx="18288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決裁事項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30552"/>
            <a:ext cx="1109441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決裁していただきたい事項を一文で入力します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8640" y="281635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2" name="Rectangle 11"/>
          <p:cNvSpPr/>
          <p:nvPr/>
        </p:nvSpPr>
        <p:spPr>
          <a:xfrm>
            <a:off x="548640" y="3017520"/>
            <a:ext cx="3545738" cy="210312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3154680"/>
            <a:ext cx="14630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A案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3657600"/>
            <a:ext cx="30885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案の概要を入力します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4069080"/>
            <a:ext cx="3088538" cy="9144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・メリットを入力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・デメリットを入力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・費用：XX万円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22978" y="3017520"/>
            <a:ext cx="3545738" cy="2103120"/>
          </a:xfrm>
          <a:prstGeom prst="rect">
            <a:avLst/>
          </a:prstGeom>
          <a:solidFill>
            <a:srgbClr val="FFFFFF"/>
          </a:solidFill>
          <a:ln w="31750">
            <a:solidFill>
              <a:srgbClr val="FFC700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51578" y="3154680"/>
            <a:ext cx="14630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B案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908597" y="3200400"/>
            <a:ext cx="731520" cy="329184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推奨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1578" y="3657600"/>
            <a:ext cx="30885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案の概要を入力します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1578" y="4069080"/>
            <a:ext cx="3088538" cy="9144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・メリットを入力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・デメリットを入力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・費用：XX万円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97317" y="3017520"/>
            <a:ext cx="3545738" cy="210312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25917" y="3154680"/>
            <a:ext cx="14630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C案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25917" y="3657600"/>
            <a:ext cx="30885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案の概要を入力します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5917" y="4069080"/>
            <a:ext cx="3088538" cy="9144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・メリットを入力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・デメリットを入力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・費用：XX万円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349240"/>
            <a:ext cx="18288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ご判断期限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5891784"/>
            <a:ext cx="3432048" cy="1219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5623560"/>
            <a:ext cx="3832921" cy="51206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20XX年XX月XX日（X）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669280"/>
            <a:ext cx="649224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期限の理由を入力します（例：発注手続きの締切のため）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検討範囲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本検討で扱う範囲と、扱わない範囲を明確にします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2044700"/>
            <a:ext cx="853440" cy="1016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828800"/>
            <a:ext cx="9448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対象内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1828800"/>
            <a:ext cx="274320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今回検討する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7308" y="1828800"/>
            <a:ext cx="100584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対象外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44588" y="1828800"/>
            <a:ext cx="365760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今回は扱わない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48640" y="2377440"/>
            <a:ext cx="5295748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6347308" y="2377440"/>
            <a:ext cx="5295747" cy="0"/>
          </a:xfrm>
          <a:prstGeom prst="line">
            <a:avLst/>
          </a:prstGeom>
          <a:ln w="19050">
            <a:solidFill>
              <a:srgbClr val="A6A6A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48640" y="2487168"/>
            <a:ext cx="3657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2487168"/>
            <a:ext cx="488426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対象とする項目を入力します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7308" y="2487168"/>
            <a:ext cx="3657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58788" y="2487168"/>
            <a:ext cx="488426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対象外とする項目を入力します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2962656"/>
            <a:ext cx="3657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" y="2962656"/>
            <a:ext cx="488426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対象とする項目を入力します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7308" y="2962656"/>
            <a:ext cx="3657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58788" y="2962656"/>
            <a:ext cx="488426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対象外とする項目を入力します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3438144"/>
            <a:ext cx="3657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" y="3438144"/>
            <a:ext cx="488426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対象とする項目を入力します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47308" y="3438144"/>
            <a:ext cx="3657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－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58788" y="3438144"/>
            <a:ext cx="488426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対象外とする項目を入力します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3913632"/>
            <a:ext cx="3657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0120" y="3913632"/>
            <a:ext cx="488426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対象とする項目を入力します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47308" y="3913632"/>
            <a:ext cx="3657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58788" y="3913632"/>
            <a:ext cx="488426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対象外とする項目を入力します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4389120"/>
            <a:ext cx="3657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○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0120" y="4389120"/>
            <a:ext cx="488426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対象とする項目を入力します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47308" y="4389120"/>
            <a:ext cx="3657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－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58788" y="4389120"/>
            <a:ext cx="488426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対象外とする項目を入力します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6141568" y="1828800"/>
            <a:ext cx="0" cy="301752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7" name="Rectangle 36"/>
          <p:cNvSpPr/>
          <p:nvPr/>
        </p:nvSpPr>
        <p:spPr>
          <a:xfrm>
            <a:off x="548640" y="5074920"/>
            <a:ext cx="11094415" cy="86868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77240" y="5074920"/>
            <a:ext cx="1828800" cy="8686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境界の考え方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51760" y="5074920"/>
            <a:ext cx="8716975" cy="8686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対象内と対象外を分けた基準を入力します（例：今期予算の範囲内かどうか）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CHAPTER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2279904"/>
            <a:ext cx="2377440" cy="7620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2651760" cy="23957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5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456432"/>
            <a:ext cx="11094415" cy="8229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4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章タイトルを入力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51960"/>
            <a:ext cx="11094415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この章で伝えることを一文で入力します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5212080"/>
            <a:ext cx="1757629" cy="5486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5376672"/>
            <a:ext cx="175762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69280"/>
            <a:ext cx="175762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章タイトル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15997" y="5212080"/>
            <a:ext cx="1757629" cy="9144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415997" y="5376672"/>
            <a:ext cx="175762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15997" y="5669280"/>
            <a:ext cx="175762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章タイトル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83354" y="5212080"/>
            <a:ext cx="1757629" cy="5486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283354" y="5376672"/>
            <a:ext cx="175762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83354" y="5669280"/>
            <a:ext cx="175762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章タイトル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50712" y="5212080"/>
            <a:ext cx="1757629" cy="5486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50712" y="5376672"/>
            <a:ext cx="175762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50712" y="5669280"/>
            <a:ext cx="175762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章タイトル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18069" y="5212080"/>
            <a:ext cx="1757629" cy="5486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18069" y="5376672"/>
            <a:ext cx="175762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18069" y="5669280"/>
            <a:ext cx="175762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章タイトル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885426" y="5212080"/>
            <a:ext cx="1757629" cy="5486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885426" y="5376672"/>
            <a:ext cx="175762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85426" y="5669280"/>
            <a:ext cx="175762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章タイトル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6" name="TextBox 2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146304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CHAPTER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2762504"/>
            <a:ext cx="1767840" cy="5588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1969008" cy="17556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1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703320"/>
            <a:ext cx="4206240" cy="12801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3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章タイトルを</a:t>
            </a:r>
          </a:p>
          <a:p>
            <a:pPr algn="l"/>
            <a:r>
              <a:rPr sz="3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入力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257800" y="1645920"/>
            <a:ext cx="0" cy="411480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760720" y="1645920"/>
            <a:ext cx="54864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この章で答える問い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760720" y="2148840"/>
            <a:ext cx="588233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5760720" y="2304288"/>
            <a:ext cx="73152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Q1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2313432"/>
            <a:ext cx="502920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問いを入力しますか？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2770632"/>
            <a:ext cx="50292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答えを示すページ：P.XX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760720" y="3337560"/>
            <a:ext cx="58823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760720" y="3493008"/>
            <a:ext cx="73152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Q2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3502152"/>
            <a:ext cx="502920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問いを入力しますか？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3959352"/>
            <a:ext cx="50292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答えを示すページ：P.XX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760720" y="4526280"/>
            <a:ext cx="58823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5760720" y="4681728"/>
            <a:ext cx="73152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Q3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4690872"/>
            <a:ext cx="502920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問いを入力しますか？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0" y="5148072"/>
            <a:ext cx="50292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答えを示すページ：P.XX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1" name="TextBox 20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Box 2"/>
          <p:cNvSpPr txBox="1"/>
          <p:nvPr/>
        </p:nvSpPr>
        <p:spPr>
          <a:xfrm>
            <a:off x="548640" y="118872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CHAPTER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2575560"/>
            <a:ext cx="1920240" cy="6096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554480"/>
            <a:ext cx="2139696" cy="19202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566160"/>
            <a:ext cx="5303520" cy="14630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3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章タイトルを</a:t>
            </a:r>
          </a:p>
          <a:p>
            <a:pPr algn="l"/>
            <a:r>
              <a:rPr sz="3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入力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166360"/>
            <a:ext cx="5303520" cy="6400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6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この章で伝えることを一文で</a:t>
            </a:r>
          </a:p>
          <a:p>
            <a:pPr algn="l"/>
            <a:r>
              <a:rPr sz="16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入力します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48640" y="6382512"/>
            <a:ext cx="521208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548640" y="6437376"/>
            <a:ext cx="36576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03520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03520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1737360"/>
            <a:ext cx="7315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CHAPTER 02 ／ 章タイトルを入力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48640" y="2194560"/>
            <a:ext cx="3108960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02920" y="2910840"/>
            <a:ext cx="1424940" cy="3048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2423160"/>
            <a:ext cx="1584960" cy="9144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6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2423160"/>
            <a:ext cx="8869680" cy="9144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節タイトルを入力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611880"/>
            <a:ext cx="11094415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この節で説明することを一文で入力します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48640" y="4526280"/>
            <a:ext cx="3545738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548640" y="4617720"/>
            <a:ext cx="35457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2.1.1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983480"/>
            <a:ext cx="354573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項目を入力します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322978" y="4526280"/>
            <a:ext cx="3545739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4322978" y="4617720"/>
            <a:ext cx="35457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2.1.2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22978" y="4983480"/>
            <a:ext cx="354573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項目を入力します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97317" y="4526280"/>
            <a:ext cx="3545738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8097317" y="4617720"/>
            <a:ext cx="35457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2.1.3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97317" y="4983480"/>
            <a:ext cx="354573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項目を入力します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論点リスト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検討すべき論点と、現時点の仮説・検証方法を整理します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13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1828800"/>
          <a:ext cx="11094415" cy="402336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474120"/>
                <a:gridCol w="3413666"/>
                <a:gridCol w="3034370"/>
                <a:gridCol w="3034370"/>
                <a:gridCol w="1137889"/>
              </a:tblGrid>
              <a:tr h="45720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#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論点（問い）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現時点の仮説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検証方法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状況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</a:tr>
              <a:tr h="713232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1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論点を問いの形で入力しますか？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仮説を入力します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検証方法を入力します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検証中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</a:tr>
              <a:tr h="713232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2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論点を問いの形で入力しますか？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仮説を入力します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検証方法を入力します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未着手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713232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3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論点を問いの形で入力しますか？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仮説を入力します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検証方法を入力します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完了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713232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4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論点を問いの形で入力しますか？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仮説を入力します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検証方法を入力します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検証中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713232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5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論点を問いの形で入力しますか？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仮説を入力します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検証方法を入力します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未着手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594360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※ 黄色の行は本日の議論の中心となる論点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仮説と検証結果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3つの仮説のうち、1つが支持され、2つは見直しが必要です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783080"/>
            <a:ext cx="420624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仮説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4920" y="1783080"/>
            <a:ext cx="29260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検証内容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1783080"/>
            <a:ext cx="3322015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結果と判定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8640" y="2148840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48640" y="2286000"/>
            <a:ext cx="45720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H1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2286000"/>
            <a:ext cx="3657600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仮説を入力します</a:t>
            </a:r>
          </a:p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（例：XXはXXが原因である）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2286000"/>
            <a:ext cx="2926080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検証方法・データを入力します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001000" y="2514600"/>
            <a:ext cx="228600" cy="0"/>
          </a:xfrm>
          <a:prstGeom prst="line">
            <a:avLst/>
          </a:prstGeom>
          <a:ln w="15875">
            <a:solidFill>
              <a:srgbClr val="A6A6A6"/>
            </a:solidFill>
            <a:tailEnd type="triangle" w="med" len="med"/>
          </a:ln>
        </p:spPr>
      </p:cxnSp>
      <p:sp>
        <p:nvSpPr>
          <p:cNvPr id="17" name="Rectangle 16"/>
          <p:cNvSpPr/>
          <p:nvPr/>
        </p:nvSpPr>
        <p:spPr>
          <a:xfrm>
            <a:off x="8321040" y="2331720"/>
            <a:ext cx="822960" cy="36576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支持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81160" y="2286000"/>
            <a:ext cx="2361895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結果を入力します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48640" y="338328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548640" y="3520440"/>
            <a:ext cx="45720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H2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3520440"/>
            <a:ext cx="3657600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仮説を入力します</a:t>
            </a:r>
          </a:p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（例：XXはXXが原因である）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74920" y="3520440"/>
            <a:ext cx="2926080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検証方法・データを入力します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001000" y="3749040"/>
            <a:ext cx="228600" cy="0"/>
          </a:xfrm>
          <a:prstGeom prst="line">
            <a:avLst/>
          </a:prstGeom>
          <a:ln w="15875">
            <a:solidFill>
              <a:srgbClr val="A6A6A6"/>
            </a:solidFill>
            <a:tailEnd type="triangle" w="med" len="med"/>
          </a:ln>
        </p:spPr>
      </p:cxnSp>
      <p:sp>
        <p:nvSpPr>
          <p:cNvPr id="24" name="Rectangle 23"/>
          <p:cNvSpPr/>
          <p:nvPr/>
        </p:nvSpPr>
        <p:spPr>
          <a:xfrm>
            <a:off x="8321040" y="3566160"/>
            <a:ext cx="822960" cy="36576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棄却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81160" y="3520440"/>
            <a:ext cx="2361895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結果を入力します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48640" y="461772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7" name="TextBox 26"/>
          <p:cNvSpPr txBox="1"/>
          <p:nvPr/>
        </p:nvSpPr>
        <p:spPr>
          <a:xfrm>
            <a:off x="548640" y="4754880"/>
            <a:ext cx="45720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H3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97280" y="4754880"/>
            <a:ext cx="3657600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仮説を入力します</a:t>
            </a:r>
          </a:p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（例：XXはXXが原因である）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74920" y="4754880"/>
            <a:ext cx="2926080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検証方法・データを入力します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8001000" y="4983480"/>
            <a:ext cx="228600" cy="0"/>
          </a:xfrm>
          <a:prstGeom prst="line">
            <a:avLst/>
          </a:prstGeom>
          <a:ln w="15875">
            <a:solidFill>
              <a:srgbClr val="A6A6A6"/>
            </a:solidFill>
            <a:tailEnd type="triangle" w="med" len="med"/>
          </a:ln>
        </p:spPr>
      </p:cxnSp>
      <p:sp>
        <p:nvSpPr>
          <p:cNvPr id="31" name="Rectangle 30"/>
          <p:cNvSpPr/>
          <p:nvPr/>
        </p:nvSpPr>
        <p:spPr>
          <a:xfrm>
            <a:off x="8321040" y="4800600"/>
            <a:ext cx="822960" cy="36576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保留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81160" y="4754880"/>
            <a:ext cx="2361895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結果を入力します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548640" y="585216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事実から打ち手へ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データから読み取れる示唆をもとに、打ち手を提案します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15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828800"/>
            <a:ext cx="3545738" cy="41148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2011680"/>
            <a:ext cx="299709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FACT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286000"/>
            <a:ext cx="2997098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事実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22960" y="2926080"/>
            <a:ext cx="2997098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22960" y="3108960"/>
            <a:ext cx="2997098" cy="7772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事実を入力します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977640"/>
            <a:ext cx="2997098" cy="7772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事実を入力します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846320"/>
            <a:ext cx="2997098" cy="7772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事実を入力します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16" name="Isosceles Triangle 15"/>
          <p:cNvSpPr/>
          <p:nvPr/>
        </p:nvSpPr>
        <p:spPr>
          <a:xfrm rot="5400000">
            <a:off x="4112666" y="3703320"/>
            <a:ext cx="192024" cy="365760"/>
          </a:xfrm>
          <a:prstGeom prst="triangl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22978" y="1828800"/>
            <a:ext cx="3545738" cy="41148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97298" y="2011680"/>
            <a:ext cx="299709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INSIGHT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7298" y="2286000"/>
            <a:ext cx="2997098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示唆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597298" y="2926080"/>
            <a:ext cx="2997099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sp>
        <p:nvSpPr>
          <p:cNvPr id="21" name="TextBox 20"/>
          <p:cNvSpPr txBox="1"/>
          <p:nvPr/>
        </p:nvSpPr>
        <p:spPr>
          <a:xfrm>
            <a:off x="4597298" y="3108960"/>
            <a:ext cx="2997098" cy="7772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示唆を入力します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7298" y="3977640"/>
            <a:ext cx="2997098" cy="7772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示唆を入力します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7298" y="4846320"/>
            <a:ext cx="2997098" cy="7772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示唆を入力します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24" name="Isosceles Triangle 23"/>
          <p:cNvSpPr/>
          <p:nvPr/>
        </p:nvSpPr>
        <p:spPr>
          <a:xfrm rot="5400000">
            <a:off x="7887005" y="3703320"/>
            <a:ext cx="192024" cy="365760"/>
          </a:xfrm>
          <a:prstGeom prst="triangl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97317" y="1828800"/>
            <a:ext cx="3545738" cy="411480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71637" y="2011680"/>
            <a:ext cx="299709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ACTION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71637" y="2286000"/>
            <a:ext cx="2997098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打ち手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8371637" y="2926080"/>
            <a:ext cx="2997098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sp>
        <p:nvSpPr>
          <p:cNvPr id="29" name="TextBox 28"/>
          <p:cNvSpPr txBox="1"/>
          <p:nvPr/>
        </p:nvSpPr>
        <p:spPr>
          <a:xfrm>
            <a:off x="8371637" y="3108960"/>
            <a:ext cx="2997098" cy="7772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打ち手を入力します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71637" y="3977640"/>
            <a:ext cx="2997098" cy="7772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打ち手を入力します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71637" y="4846320"/>
            <a:ext cx="2997098" cy="7772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打ち手を入力します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補足を入力します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空・雨・傘で考える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事実・解釈・行動を分けて、結論までの筋道を示します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16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" y="3474720"/>
            <a:ext cx="11094415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10" name="TextBox 9"/>
          <p:cNvSpPr txBox="1"/>
          <p:nvPr/>
        </p:nvSpPr>
        <p:spPr>
          <a:xfrm>
            <a:off x="548640" y="1783080"/>
            <a:ext cx="1463040" cy="1645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8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840" y="2148840"/>
            <a:ext cx="194553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事実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48840" y="2560320"/>
            <a:ext cx="19455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何が起きているか</a:t>
            </a:r>
          </a:p>
        </p:txBody>
      </p:sp>
      <p:sp>
        <p:nvSpPr>
          <p:cNvPr id="13" name="Oval 12"/>
          <p:cNvSpPr/>
          <p:nvPr/>
        </p:nvSpPr>
        <p:spPr>
          <a:xfrm>
            <a:off x="548640" y="3401568"/>
            <a:ext cx="146304" cy="146304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657600"/>
            <a:ext cx="3545738" cy="14630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事実を入力します</a:t>
            </a:r>
          </a:p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具体的な数字や根拠を添えて2〜3行で入力します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22978" y="1783080"/>
            <a:ext cx="1463040" cy="1645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8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23178" y="2148840"/>
            <a:ext cx="194553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解釈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23178" y="2560320"/>
            <a:ext cx="19455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それは何を意味するか</a:t>
            </a:r>
          </a:p>
        </p:txBody>
      </p:sp>
      <p:sp>
        <p:nvSpPr>
          <p:cNvPr id="18" name="Oval 17"/>
          <p:cNvSpPr/>
          <p:nvPr/>
        </p:nvSpPr>
        <p:spPr>
          <a:xfrm>
            <a:off x="4322978" y="3401568"/>
            <a:ext cx="146304" cy="146304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22978" y="3657600"/>
            <a:ext cx="3545738" cy="14630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解釈を入力します</a:t>
            </a:r>
          </a:p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具体的な数字や根拠を添えて2〜3行で入力します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60741" y="2650744"/>
            <a:ext cx="1190752" cy="44704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97317" y="1783080"/>
            <a:ext cx="1463040" cy="1645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8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97517" y="2148840"/>
            <a:ext cx="194553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行動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97517" y="2560320"/>
            <a:ext cx="19455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だから何をするか</a:t>
            </a:r>
          </a:p>
        </p:txBody>
      </p:sp>
      <p:sp>
        <p:nvSpPr>
          <p:cNvPr id="24" name="Oval 23"/>
          <p:cNvSpPr/>
          <p:nvPr/>
        </p:nvSpPr>
        <p:spPr>
          <a:xfrm>
            <a:off x="8097317" y="3401568"/>
            <a:ext cx="146304" cy="146304"/>
          </a:xfrm>
          <a:prstGeom prst="ellipse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97317" y="3657600"/>
            <a:ext cx="3545738" cy="14630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行動を入力します</a:t>
            </a:r>
          </a:p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具体的な数字や根拠を添えて2〜3行で入力します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5257800"/>
            <a:ext cx="11094415" cy="6858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77240" y="5257800"/>
            <a:ext cx="1463040" cy="6858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結論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86000" y="5257800"/>
            <a:ext cx="9082735" cy="6858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したがって、XXXXを実行すべきである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主張と根拠の構造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主張を支える3つの根拠と、それぞれの裏付けを示します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17</a:t>
            </a:r>
          </a:p>
        </p:txBody>
      </p:sp>
      <p:sp>
        <p:nvSpPr>
          <p:cNvPr id="9" name="Rectangle 8"/>
          <p:cNvSpPr/>
          <p:nvPr/>
        </p:nvSpPr>
        <p:spPr>
          <a:xfrm>
            <a:off x="3355848" y="1783080"/>
            <a:ext cx="5486400" cy="7315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主張を一文で入力します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9048" y="2514600"/>
            <a:ext cx="0" cy="27432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2321509" y="2788920"/>
            <a:ext cx="7548677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2321509" y="2788920"/>
            <a:ext cx="0" cy="22860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13" name="Rectangle 12"/>
          <p:cNvSpPr/>
          <p:nvPr/>
        </p:nvSpPr>
        <p:spPr>
          <a:xfrm>
            <a:off x="548640" y="3017520"/>
            <a:ext cx="3545738" cy="68580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根拠1を入力します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321509" y="3703320"/>
            <a:ext cx="0" cy="22860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548640" y="3931920"/>
            <a:ext cx="3545738" cy="82296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裏付けとなる事実・データを</a:t>
            </a:r>
          </a:p>
          <a:p>
            <a:pPr algn="ct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入力します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4892040"/>
            <a:ext cx="3545738" cy="82296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裏付けとなる事実・データを</a:t>
            </a:r>
          </a:p>
          <a:p>
            <a:pPr algn="ct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入力します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095848" y="2788920"/>
            <a:ext cx="0" cy="22860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4322978" y="3017520"/>
            <a:ext cx="3545738" cy="68580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根拠2を入力します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6095848" y="3703320"/>
            <a:ext cx="0" cy="22860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4322978" y="3931920"/>
            <a:ext cx="3545738" cy="82296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裏付けとなる事実・データを</a:t>
            </a:r>
          </a:p>
          <a:p>
            <a:pPr algn="ct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入力します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22978" y="4892040"/>
            <a:ext cx="3545738" cy="82296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裏付けとなる事実・データを</a:t>
            </a:r>
          </a:p>
          <a:p>
            <a:pPr algn="ct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入力します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9870186" y="2788920"/>
            <a:ext cx="0" cy="22860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23" name="Rectangle 22"/>
          <p:cNvSpPr/>
          <p:nvPr/>
        </p:nvSpPr>
        <p:spPr>
          <a:xfrm>
            <a:off x="8097317" y="3017520"/>
            <a:ext cx="3545738" cy="68580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根拠3を入力します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9870186" y="3703320"/>
            <a:ext cx="0" cy="22860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25" name="Rectangle 24"/>
          <p:cNvSpPr/>
          <p:nvPr/>
        </p:nvSpPr>
        <p:spPr>
          <a:xfrm>
            <a:off x="8097317" y="3931920"/>
            <a:ext cx="3545738" cy="82296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裏付けとなる事実・データを</a:t>
            </a:r>
          </a:p>
          <a:p>
            <a:pPr algn="ct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入力します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97317" y="4892040"/>
            <a:ext cx="3545738" cy="82296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裏付けとなる事実・データを</a:t>
            </a:r>
          </a:p>
          <a:p>
            <a:pPr algn="ct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入力します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想定される懸念と回答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事前にいただきそうなご懸念と、現時点の回答です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783080"/>
            <a:ext cx="45720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想定される懸念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2160" y="1783080"/>
            <a:ext cx="54864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回答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2148840"/>
            <a:ext cx="5029200" cy="84124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2148840"/>
            <a:ext cx="457200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Q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2148840"/>
            <a:ext cx="4251960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想定される懸念を入力しますか？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52160" y="2148840"/>
            <a:ext cx="457200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148840"/>
            <a:ext cx="5333695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回答を入力します。根拠となるデータや参照ページも添えます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852160" y="3054096"/>
            <a:ext cx="57908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7" name="Rectangle 16"/>
          <p:cNvSpPr/>
          <p:nvPr/>
        </p:nvSpPr>
        <p:spPr>
          <a:xfrm>
            <a:off x="548640" y="3127248"/>
            <a:ext cx="5029200" cy="84124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3127248"/>
            <a:ext cx="457200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3127248"/>
            <a:ext cx="4251960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想定される懸念を入力しますか？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52160" y="3127248"/>
            <a:ext cx="457200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127248"/>
            <a:ext cx="5333695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回答を入力します。根拠となるデータや参照ページも添えます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852160" y="4032504"/>
            <a:ext cx="57908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3" name="Rectangle 22"/>
          <p:cNvSpPr/>
          <p:nvPr/>
        </p:nvSpPr>
        <p:spPr>
          <a:xfrm>
            <a:off x="548640" y="4105656"/>
            <a:ext cx="5029200" cy="84124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4105656"/>
            <a:ext cx="457200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Q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88720" y="4105656"/>
            <a:ext cx="4251960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想定される懸念を入力しますか？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52160" y="4105656"/>
            <a:ext cx="457200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4105656"/>
            <a:ext cx="5333695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回答を入力します。根拠となるデータや参照ページも添えます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852160" y="5010912"/>
            <a:ext cx="57908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9" name="Rectangle 28"/>
          <p:cNvSpPr/>
          <p:nvPr/>
        </p:nvSpPr>
        <p:spPr>
          <a:xfrm>
            <a:off x="548640" y="5084064"/>
            <a:ext cx="5029200" cy="84124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31520" y="5084064"/>
            <a:ext cx="457200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Q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88720" y="5084064"/>
            <a:ext cx="4251960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想定される懸念を入力しますか？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52160" y="5084064"/>
            <a:ext cx="457200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09360" y="5084064"/>
            <a:ext cx="5333695" cy="8412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回答を入力します。根拠となるデータや参照ページも添えます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852160" y="5989320"/>
            <a:ext cx="57908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選択肢の絞り込み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6つの候補を2段階で評価し、1案を採用しました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783080"/>
            <a:ext cx="7315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候補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783080"/>
            <a:ext cx="10972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6案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8640" y="2240280"/>
            <a:ext cx="2926080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4480560" y="1783080"/>
            <a:ext cx="7315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評価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7800" y="1783080"/>
            <a:ext cx="10972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3案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480560" y="2240280"/>
            <a:ext cx="3291840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8549640" y="1783080"/>
            <a:ext cx="7315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採用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0" y="1783080"/>
            <a:ext cx="10972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1案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549640" y="2240280"/>
            <a:ext cx="3093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548640" y="2423160"/>
            <a:ext cx="292608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候補Aを入力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26664"/>
            <a:ext cx="292608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候補Bを入力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630168"/>
            <a:ext cx="292608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候補Cを入力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4233672"/>
            <a:ext cx="292608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候補Dを入力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4837176"/>
            <a:ext cx="292608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候補Eを入力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5440680"/>
            <a:ext cx="292608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候補Fを入力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480560" y="2514600"/>
            <a:ext cx="32918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663440" y="2606040"/>
            <a:ext cx="192024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候補A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5120" y="2606040"/>
            <a:ext cx="9601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82点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63440" y="3017520"/>
            <a:ext cx="30175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評価のポイントを入力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480560" y="3703320"/>
            <a:ext cx="32918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663440" y="3794760"/>
            <a:ext cx="192024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候補C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75120" y="3794760"/>
            <a:ext cx="9601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64点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63440" y="4206240"/>
            <a:ext cx="30175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評価のポイントを入力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480560" y="4892040"/>
            <a:ext cx="32918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663440" y="4983480"/>
            <a:ext cx="192024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候補E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75120" y="4983480"/>
            <a:ext cx="9601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55点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63440" y="5394960"/>
            <a:ext cx="30175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評価のポイントを入力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3611880" y="4114800"/>
            <a:ext cx="731520" cy="0"/>
          </a:xfrm>
          <a:prstGeom prst="line">
            <a:avLst/>
          </a:prstGeom>
          <a:ln w="19050">
            <a:solidFill>
              <a:srgbClr val="A6A6A6"/>
            </a:solidFill>
            <a:tailEnd type="triangle" w="med" len="med"/>
          </a:ln>
        </p:spPr>
      </p:cxnSp>
      <p:cxnSp>
        <p:nvCxnSpPr>
          <p:cNvPr id="37" name="Connector 36"/>
          <p:cNvCxnSpPr/>
          <p:nvPr/>
        </p:nvCxnSpPr>
        <p:spPr>
          <a:xfrm>
            <a:off x="7909560" y="4114800"/>
            <a:ext cx="502920" cy="0"/>
          </a:xfrm>
          <a:prstGeom prst="line">
            <a:avLst/>
          </a:prstGeom>
          <a:ln w="19050">
            <a:solidFill>
              <a:srgbClr val="A6A6A6"/>
            </a:solidFill>
            <a:tailEnd type="triangle" w="med" len="med"/>
          </a:ln>
        </p:spPr>
      </p:cxnSp>
      <p:sp>
        <p:nvSpPr>
          <p:cNvPr id="38" name="Rectangle 37"/>
          <p:cNvSpPr/>
          <p:nvPr/>
        </p:nvSpPr>
        <p:spPr>
          <a:xfrm>
            <a:off x="8549640" y="2514600"/>
            <a:ext cx="3093415" cy="338328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778240" y="269748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採用案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778240" y="3017520"/>
            <a:ext cx="2651760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候補A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778240" y="3657600"/>
            <a:ext cx="2651760" cy="14630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採用理由を入力します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・理由1を入力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・理由2を入力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8640" y="594360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※ 評価は S020 の判断基準（100点満点）による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判断基準の定義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5つの評価軸と重みで、候補を100点満点で評価します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783080"/>
            <a:ext cx="237744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評価軸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17520" y="1783080"/>
            <a:ext cx="420624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定義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0" y="1783080"/>
            <a:ext cx="41148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重み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8640" y="2148840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48640" y="2240280"/>
            <a:ext cx="36576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240280"/>
            <a:ext cx="201168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効果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2240280"/>
            <a:ext cx="420624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評価軸の定義を入力します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98080" y="2423160"/>
            <a:ext cx="310896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716768" y="2240280"/>
            <a:ext cx="91440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30%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48640" y="2935224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548640" y="2971800"/>
            <a:ext cx="36576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2971800"/>
            <a:ext cx="201168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実現性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17520" y="2971800"/>
            <a:ext cx="420624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評価軸の定義を入力します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98080" y="3154680"/>
            <a:ext cx="2590800" cy="27432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198608" y="2971800"/>
            <a:ext cx="91440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25%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48640" y="3666744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5" name="TextBox 24"/>
          <p:cNvSpPr txBox="1"/>
          <p:nvPr/>
        </p:nvSpPr>
        <p:spPr>
          <a:xfrm>
            <a:off x="548640" y="3703320"/>
            <a:ext cx="36576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3703320"/>
            <a:ext cx="201168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費用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17520" y="3703320"/>
            <a:ext cx="420624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評価軸の定義を入力します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0" y="3886200"/>
            <a:ext cx="2072640" cy="27432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680448" y="3703320"/>
            <a:ext cx="91440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20%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548640" y="4398264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1" name="TextBox 30"/>
          <p:cNvSpPr txBox="1"/>
          <p:nvPr/>
        </p:nvSpPr>
        <p:spPr>
          <a:xfrm>
            <a:off x="548640" y="4434840"/>
            <a:ext cx="36576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4400" y="4434840"/>
            <a:ext cx="201168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スピード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17520" y="4434840"/>
            <a:ext cx="420624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評価軸の定義を入力します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98080" y="4617720"/>
            <a:ext cx="1554480" cy="27432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162288" y="4434840"/>
            <a:ext cx="91440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15%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548640" y="5129784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7" name="TextBox 36"/>
          <p:cNvSpPr txBox="1"/>
          <p:nvPr/>
        </p:nvSpPr>
        <p:spPr>
          <a:xfrm>
            <a:off x="548640" y="5166360"/>
            <a:ext cx="36576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4400" y="5166360"/>
            <a:ext cx="201168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リスク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17520" y="5166360"/>
            <a:ext cx="420624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評価軸の定義を入力します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498080" y="5349240"/>
            <a:ext cx="1036320" cy="27432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44128" y="5166360"/>
            <a:ext cx="91440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10%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548640" y="5861304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3" name="TextBox 42"/>
          <p:cNvSpPr txBox="1"/>
          <p:nvPr/>
        </p:nvSpPr>
        <p:spPr>
          <a:xfrm>
            <a:off x="7498080" y="5852160"/>
            <a:ext cx="41148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合計 100%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論点マップ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2つの対立軸で、関係者の立場の違いを整理します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21</a:t>
            </a:r>
          </a:p>
        </p:txBody>
      </p:sp>
      <p:sp>
        <p:nvSpPr>
          <p:cNvPr id="9" name="Rectangle 8"/>
          <p:cNvSpPr/>
          <p:nvPr/>
        </p:nvSpPr>
        <p:spPr>
          <a:xfrm>
            <a:off x="1371600" y="1874520"/>
            <a:ext cx="6035040" cy="3886200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1371600" y="3817620"/>
            <a:ext cx="6035040" cy="0"/>
          </a:xfrm>
          <a:prstGeom prst="line">
            <a:avLst/>
          </a:prstGeom>
          <a:ln w="15875">
            <a:solidFill>
              <a:srgbClr val="222222"/>
            </a:solidFill>
            <a:headEnd type="triangle" w="med" len="med"/>
            <a:tailEnd type="triangle" w="med" len="med"/>
          </a:ln>
        </p:spPr>
      </p:cxnSp>
      <p:cxnSp>
        <p:nvCxnSpPr>
          <p:cNvPr id="11" name="Connector 10"/>
          <p:cNvCxnSpPr/>
          <p:nvPr/>
        </p:nvCxnSpPr>
        <p:spPr>
          <a:xfrm>
            <a:off x="4389120" y="1874520"/>
            <a:ext cx="0" cy="3886200"/>
          </a:xfrm>
          <a:prstGeom prst="line">
            <a:avLst/>
          </a:prstGeom>
          <a:ln w="15875">
            <a:solidFill>
              <a:srgbClr val="222222"/>
            </a:solidFill>
            <a:headEnd type="triangle" w="med" len="med"/>
            <a:tailEnd type="triangle" w="med" len="med"/>
          </a:ln>
        </p:spPr>
      </p:cxnSp>
      <p:sp>
        <p:nvSpPr>
          <p:cNvPr id="12" name="TextBox 11"/>
          <p:cNvSpPr txBox="1"/>
          <p:nvPr/>
        </p:nvSpPr>
        <p:spPr>
          <a:xfrm>
            <a:off x="5394960" y="3863340"/>
            <a:ext cx="196596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軸A：右の立場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3863340"/>
            <a:ext cx="20116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軸A：左の立場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60" y="1920240"/>
            <a:ext cx="20116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軸B：上の立場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0560" y="5394960"/>
            <a:ext cx="20116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軸B：下の立場</a:t>
            </a:r>
          </a:p>
        </p:txBody>
      </p:sp>
      <p:sp>
        <p:nvSpPr>
          <p:cNvPr id="16" name="Oval 15"/>
          <p:cNvSpPr/>
          <p:nvPr/>
        </p:nvSpPr>
        <p:spPr>
          <a:xfrm>
            <a:off x="2459736" y="2727198"/>
            <a:ext cx="237744" cy="237744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761488" y="2663190"/>
            <a:ext cx="13716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関係者A</a:t>
            </a:r>
          </a:p>
        </p:txBody>
      </p:sp>
      <p:sp>
        <p:nvSpPr>
          <p:cNvPr id="18" name="Oval 17"/>
          <p:cNvSpPr/>
          <p:nvPr/>
        </p:nvSpPr>
        <p:spPr>
          <a:xfrm>
            <a:off x="5779008" y="2532888"/>
            <a:ext cx="237744" cy="237744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80760" y="2468880"/>
            <a:ext cx="13716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関係者B</a:t>
            </a:r>
          </a:p>
        </p:txBody>
      </p:sp>
      <p:sp>
        <p:nvSpPr>
          <p:cNvPr id="20" name="Oval 19"/>
          <p:cNvSpPr/>
          <p:nvPr/>
        </p:nvSpPr>
        <p:spPr>
          <a:xfrm>
            <a:off x="3063240" y="4670298"/>
            <a:ext cx="237744" cy="237744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64992" y="4606290"/>
            <a:ext cx="13716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関係者C</a:t>
            </a:r>
          </a:p>
        </p:txBody>
      </p:sp>
      <p:sp>
        <p:nvSpPr>
          <p:cNvPr id="22" name="Oval 21"/>
          <p:cNvSpPr/>
          <p:nvPr/>
        </p:nvSpPr>
        <p:spPr>
          <a:xfrm>
            <a:off x="6080760" y="4475988"/>
            <a:ext cx="237744" cy="237744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82512" y="4411980"/>
            <a:ext cx="13716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関係者D</a:t>
            </a:r>
          </a:p>
        </p:txBody>
      </p:sp>
      <p:sp>
        <p:nvSpPr>
          <p:cNvPr id="24" name="Oval 23"/>
          <p:cNvSpPr/>
          <p:nvPr/>
        </p:nvSpPr>
        <p:spPr>
          <a:xfrm>
            <a:off x="4994453" y="3232404"/>
            <a:ext cx="237744" cy="237744"/>
          </a:xfrm>
          <a:prstGeom prst="ellipse">
            <a:avLst/>
          </a:prstGeom>
          <a:solidFill>
            <a:srgbClr val="FFC700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296205" y="3168396"/>
            <a:ext cx="13716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自社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0" y="1874520"/>
            <a:ext cx="33832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立場ごとの主張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8229600" y="2240280"/>
            <a:ext cx="34134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8" name="TextBox 27"/>
          <p:cNvSpPr txBox="1"/>
          <p:nvPr/>
        </p:nvSpPr>
        <p:spPr>
          <a:xfrm>
            <a:off x="8229600" y="2313432"/>
            <a:ext cx="3383280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00" y="2651760"/>
            <a:ext cx="33832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主張を入力します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8229600" y="3136392"/>
            <a:ext cx="34134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1" name="TextBox 30"/>
          <p:cNvSpPr txBox="1"/>
          <p:nvPr/>
        </p:nvSpPr>
        <p:spPr>
          <a:xfrm>
            <a:off x="8229600" y="3209544"/>
            <a:ext cx="3383280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0" y="3547872"/>
            <a:ext cx="33832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主張を入力します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229600" y="4032504"/>
            <a:ext cx="34134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4" name="TextBox 33"/>
          <p:cNvSpPr txBox="1"/>
          <p:nvPr/>
        </p:nvSpPr>
        <p:spPr>
          <a:xfrm>
            <a:off x="8229600" y="4105656"/>
            <a:ext cx="3383280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29600" y="4443984"/>
            <a:ext cx="33832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主張を入力します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229600" y="4928616"/>
            <a:ext cx="34134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7" name="TextBox 36"/>
          <p:cNvSpPr txBox="1"/>
          <p:nvPr/>
        </p:nvSpPr>
        <p:spPr>
          <a:xfrm>
            <a:off x="8229600" y="5001768"/>
            <a:ext cx="3383280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29600" y="5340096"/>
            <a:ext cx="33832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主張を入力します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ストーリーライン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本資料は次の5つのステップで結論を導きます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22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84930" y="2331720"/>
            <a:ext cx="9021836" cy="0"/>
          </a:xfrm>
          <a:prstGeom prst="line">
            <a:avLst/>
          </a:prstGeom>
          <a:ln w="19050">
            <a:solidFill>
              <a:srgbClr val="D9D9D9"/>
            </a:solidFill>
          </a:ln>
        </p:spPr>
      </p:cxnSp>
      <p:sp>
        <p:nvSpPr>
          <p:cNvPr id="10" name="Rectangle 9"/>
          <p:cNvSpPr/>
          <p:nvPr/>
        </p:nvSpPr>
        <p:spPr>
          <a:xfrm>
            <a:off x="1310610" y="2057400"/>
            <a:ext cx="548640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788920"/>
            <a:ext cx="2072579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背景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3383280"/>
            <a:ext cx="2072579" cy="19202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3232" y="3520440"/>
            <a:ext cx="1743395" cy="16459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このステップで伝えるメッセージを入力します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394960"/>
            <a:ext cx="207257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P.XX–XX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66069" y="2057400"/>
            <a:ext cx="548640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04099" y="2788920"/>
            <a:ext cx="2072579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課題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04099" y="3383280"/>
            <a:ext cx="2072579" cy="19202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968691" y="3520440"/>
            <a:ext cx="1743395" cy="16459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このステップで伝えるメッセージを入力します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04099" y="5394960"/>
            <a:ext cx="207257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P.XX–XX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21528" y="2057400"/>
            <a:ext cx="548640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59558" y="2788920"/>
            <a:ext cx="2072579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原因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59558" y="3383280"/>
            <a:ext cx="2072579" cy="19202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224150" y="3520440"/>
            <a:ext cx="1743395" cy="16459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このステップで伝えるメッセージを入力します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59558" y="5394960"/>
            <a:ext cx="207257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P.XX–XX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76987" y="2057400"/>
            <a:ext cx="548640" cy="54864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017" y="2788920"/>
            <a:ext cx="2072579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解決策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315017" y="3383280"/>
            <a:ext cx="2072579" cy="192024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79609" y="3520440"/>
            <a:ext cx="1743395" cy="16459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このステップで伝えるメッセージを入力します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017" y="5394960"/>
            <a:ext cx="207257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P.XX–XX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332446" y="2057400"/>
            <a:ext cx="548640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70476" y="2788920"/>
            <a:ext cx="2072579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効果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70476" y="3383280"/>
            <a:ext cx="2072579" cy="19202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735068" y="3520440"/>
            <a:ext cx="1743395" cy="16459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このステップで伝えるメッセージを入力します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70476" y="5394960"/>
            <a:ext cx="2072579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P.XX–XX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未解決事項リスト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次回までに解消すべき事項は5件です（うち優先度「高」は2件）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23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1828800"/>
          <a:ext cx="11094416" cy="384048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424892"/>
                <a:gridCol w="2832617"/>
                <a:gridCol w="2266093"/>
                <a:gridCol w="2643776"/>
                <a:gridCol w="1038626"/>
                <a:gridCol w="944206"/>
                <a:gridCol w="944206"/>
              </a:tblGrid>
              <a:tr h="45720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#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未解決事項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未決の理由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次のアクション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担当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期限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優先度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</a:tr>
              <a:tr h="676656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1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未解決の事項を入力します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理由を入力します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アクションを入力します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高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C700"/>
                    </a:solidFill>
                  </a:tcPr>
                </a:tc>
              </a:tr>
              <a:tr h="676656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2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未解決の事項を入力します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理由を入力します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アクションを入力します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高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C700"/>
                    </a:solidFill>
                  </a:tcPr>
                </a:tc>
              </a:tr>
              <a:tr h="676656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3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未解決の事項を入力します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理由を入力します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アクションを入力します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中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676656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4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未解決の事項を入力します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理由を入力します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アクションを入力します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中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676656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5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未解決の事項を入力します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理由を入力します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アクションを入力します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低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決定事項ログ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これまでの決定事項を時系列で記録します（最新が上）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24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286000" y="1965960"/>
            <a:ext cx="0" cy="3840480"/>
          </a:xfrm>
          <a:prstGeom prst="line">
            <a:avLst/>
          </a:prstGeom>
          <a:ln w="19050">
            <a:solidFill>
              <a:srgbClr val="D9D9D9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48640" y="1874520"/>
            <a:ext cx="14630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20XX/XX/XX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221992"/>
            <a:ext cx="146304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会議体名</a:t>
            </a:r>
          </a:p>
        </p:txBody>
      </p:sp>
      <p:sp>
        <p:nvSpPr>
          <p:cNvPr id="12" name="Oval 11"/>
          <p:cNvSpPr/>
          <p:nvPr/>
        </p:nvSpPr>
        <p:spPr>
          <a:xfrm>
            <a:off x="2194560" y="1965960"/>
            <a:ext cx="182880" cy="182880"/>
          </a:xfrm>
          <a:prstGeom prst="ellipse">
            <a:avLst/>
          </a:prstGeom>
          <a:solidFill>
            <a:srgbClr val="FFC700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651760" y="1874520"/>
            <a:ext cx="65836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決定内容を入力します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51760" y="2221992"/>
            <a:ext cx="65836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決定の背景・条件を入力します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09760" y="1874520"/>
            <a:ext cx="21031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決定者：氏名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2221992"/>
            <a:ext cx="21031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関連：P.XX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651760" y="2606040"/>
            <a:ext cx="89912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548640" y="2660904"/>
            <a:ext cx="14630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20XX/XX/XX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3008376"/>
            <a:ext cx="146304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会議体名</a:t>
            </a:r>
          </a:p>
        </p:txBody>
      </p:sp>
      <p:sp>
        <p:nvSpPr>
          <p:cNvPr id="20" name="Oval 19"/>
          <p:cNvSpPr/>
          <p:nvPr/>
        </p:nvSpPr>
        <p:spPr>
          <a:xfrm>
            <a:off x="2194560" y="2752344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651760" y="2660904"/>
            <a:ext cx="65836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決定内容を入力します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51760" y="3008376"/>
            <a:ext cx="65836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決定の背景・条件を入力します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09760" y="2660904"/>
            <a:ext cx="21031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決定者：氏名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9760" y="3008376"/>
            <a:ext cx="21031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関連：P.XX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651760" y="3392424"/>
            <a:ext cx="89912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6" name="TextBox 25"/>
          <p:cNvSpPr txBox="1"/>
          <p:nvPr/>
        </p:nvSpPr>
        <p:spPr>
          <a:xfrm>
            <a:off x="548640" y="3447288"/>
            <a:ext cx="14630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20XX/XX/XX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3794760"/>
            <a:ext cx="146304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会議体名</a:t>
            </a:r>
          </a:p>
        </p:txBody>
      </p:sp>
      <p:sp>
        <p:nvSpPr>
          <p:cNvPr id="28" name="Oval 27"/>
          <p:cNvSpPr/>
          <p:nvPr/>
        </p:nvSpPr>
        <p:spPr>
          <a:xfrm>
            <a:off x="2194560" y="3538728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651760" y="3447288"/>
            <a:ext cx="65836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決定内容を入力します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51760" y="3794760"/>
            <a:ext cx="65836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決定の背景・条件を入力します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09760" y="3447288"/>
            <a:ext cx="21031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決定者：氏名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09760" y="3794760"/>
            <a:ext cx="21031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関連：P.XX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2651760" y="4178808"/>
            <a:ext cx="89912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4" name="TextBox 33"/>
          <p:cNvSpPr txBox="1"/>
          <p:nvPr/>
        </p:nvSpPr>
        <p:spPr>
          <a:xfrm>
            <a:off x="548640" y="4233672"/>
            <a:ext cx="14630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20XX/XX/XX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4581144"/>
            <a:ext cx="146304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会議体名</a:t>
            </a:r>
          </a:p>
        </p:txBody>
      </p:sp>
      <p:sp>
        <p:nvSpPr>
          <p:cNvPr id="36" name="Oval 35"/>
          <p:cNvSpPr/>
          <p:nvPr/>
        </p:nvSpPr>
        <p:spPr>
          <a:xfrm>
            <a:off x="2194560" y="4325112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651760" y="4233672"/>
            <a:ext cx="65836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決定内容を入力します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651760" y="4581144"/>
            <a:ext cx="65836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決定の背景・条件を入力します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09760" y="4233672"/>
            <a:ext cx="21031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決定者：氏名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09760" y="4581144"/>
            <a:ext cx="21031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関連：P.XX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2651760" y="4965192"/>
            <a:ext cx="89912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2" name="TextBox 41"/>
          <p:cNvSpPr txBox="1"/>
          <p:nvPr/>
        </p:nvSpPr>
        <p:spPr>
          <a:xfrm>
            <a:off x="548640" y="5020056"/>
            <a:ext cx="14630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20XX/XX/XX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8640" y="5367528"/>
            <a:ext cx="146304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会議体名</a:t>
            </a:r>
          </a:p>
        </p:txBody>
      </p:sp>
      <p:sp>
        <p:nvSpPr>
          <p:cNvPr id="44" name="Oval 43"/>
          <p:cNvSpPr/>
          <p:nvPr/>
        </p:nvSpPr>
        <p:spPr>
          <a:xfrm>
            <a:off x="2194560" y="5111496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651760" y="5020056"/>
            <a:ext cx="65836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決定内容を入力します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651760" y="5367528"/>
            <a:ext cx="65836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決定の背景・条件を入力します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09760" y="5020056"/>
            <a:ext cx="21031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決定者：氏名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09760" y="5367528"/>
            <a:ext cx="21031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関連：P.XX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KPIツリー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売上を4つの要素に分解すると、新規客数の減少が主な要因です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25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3429000"/>
            <a:ext cx="237744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502152"/>
            <a:ext cx="21031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売上</a:t>
            </a: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　XX億円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886200"/>
            <a:ext cx="21031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前年比 XX%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94760" y="2331720"/>
            <a:ext cx="237744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931920" y="2404872"/>
            <a:ext cx="21031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客数</a:t>
            </a: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　XX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2788920"/>
            <a:ext cx="21031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前年比 XX%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94760" y="4526280"/>
            <a:ext cx="237744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599432"/>
            <a:ext cx="21031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客単価</a:t>
            </a: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　XX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31920" y="4983480"/>
            <a:ext cx="21031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前年比 XX%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40880" y="1805940"/>
            <a:ext cx="2377440" cy="86868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178040" y="1879092"/>
            <a:ext cx="21031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新規客数</a:t>
            </a: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　XX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78040" y="2263140"/>
            <a:ext cx="21031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前年比 XX%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040880" y="2857500"/>
            <a:ext cx="237744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78040" y="2930652"/>
            <a:ext cx="21031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既存客数</a:t>
            </a: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　XX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78040" y="3314700"/>
            <a:ext cx="21031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前年比 XX%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40880" y="4000500"/>
            <a:ext cx="237744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178040" y="4073652"/>
            <a:ext cx="21031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購入点数</a:t>
            </a: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　XX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78040" y="4457700"/>
            <a:ext cx="21031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前年比 XX%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040880" y="5052060"/>
            <a:ext cx="237744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178040" y="5125212"/>
            <a:ext cx="21031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商品単価</a:t>
            </a: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　XX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78040" y="5509260"/>
            <a:ext cx="21031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前年比 XX%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2926080" y="3863340"/>
            <a:ext cx="434340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3360420" y="2766060"/>
            <a:ext cx="0" cy="219456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3360420" y="2766060"/>
            <a:ext cx="434340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3360420" y="4960620"/>
            <a:ext cx="434340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sp>
        <p:nvSpPr>
          <p:cNvPr id="34" name="Oval 33"/>
          <p:cNvSpPr/>
          <p:nvPr/>
        </p:nvSpPr>
        <p:spPr>
          <a:xfrm>
            <a:off x="3177540" y="3680460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×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172200" y="2766060"/>
            <a:ext cx="434340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6606540" y="2240280"/>
            <a:ext cx="0" cy="105156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6606540" y="2240280"/>
            <a:ext cx="434340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6606540" y="3291840"/>
            <a:ext cx="434340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sp>
        <p:nvSpPr>
          <p:cNvPr id="39" name="Oval 38"/>
          <p:cNvSpPr/>
          <p:nvPr/>
        </p:nvSpPr>
        <p:spPr>
          <a:xfrm>
            <a:off x="6423660" y="2583180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＋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6172200" y="4960620"/>
            <a:ext cx="434340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6606540" y="4434840"/>
            <a:ext cx="0" cy="105156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6606540" y="4434840"/>
            <a:ext cx="434340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6606540" y="5486400"/>
            <a:ext cx="434340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sp>
        <p:nvSpPr>
          <p:cNvPr id="44" name="Oval 43"/>
          <p:cNvSpPr/>
          <p:nvPr/>
        </p:nvSpPr>
        <p:spPr>
          <a:xfrm>
            <a:off x="6423660" y="4777740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×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738360" y="1810512"/>
            <a:ext cx="1904695" cy="192024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921240" y="1938528"/>
            <a:ext cx="153893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示唆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921240" y="2267712"/>
            <a:ext cx="1538935" cy="1353312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新規客数の減少が売上減の主な要因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738360" y="3977640"/>
            <a:ext cx="1904695" cy="14630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打ち手の方向性を入力します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感度分析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販売単価の変動が営業利益に最も大きく影響します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26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48640" y="2148840"/>
          <a:ext cx="7589520" cy="38404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1783080"/>
            <a:ext cx="7315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営業利益への影響（億円、基準＝XX億円）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03920" y="2148840"/>
            <a:ext cx="3139135" cy="219456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0" y="2276856"/>
            <a:ext cx="277337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読み取れること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0" y="2606040"/>
            <a:ext cx="2773375" cy="1627632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販売単価が±XX%動くと、営業利益は約XX億円変動する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03920" y="4572000"/>
            <a:ext cx="3139135" cy="11887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・前提の置き方を入力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・変動幅の根拠を入力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98932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出典：XXXXXXXX（20XX年）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シナリオ比較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標準シナリオでは、5年後に売上XX億円を見込みます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27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48640" y="1828800"/>
          <a:ext cx="6949440" cy="41148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Rectangle 9"/>
          <p:cNvSpPr/>
          <p:nvPr/>
        </p:nvSpPr>
        <p:spPr>
          <a:xfrm>
            <a:off x="7955280" y="1828800"/>
            <a:ext cx="3687775" cy="12344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38160" y="1920240"/>
            <a:ext cx="10972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楽観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0" y="1847088"/>
            <a:ext cx="2103120" cy="53035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185</a:t>
            </a: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 億円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38160" y="2395728"/>
            <a:ext cx="3322015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前提条件を入力します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955280" y="3200400"/>
            <a:ext cx="3687775" cy="123444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38160" y="3291840"/>
            <a:ext cx="10972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標準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0" y="3218688"/>
            <a:ext cx="2103120" cy="53035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146</a:t>
            </a: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 億円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38160" y="3767328"/>
            <a:ext cx="3322015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前提条件を入力します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955280" y="4572000"/>
            <a:ext cx="3687775" cy="12344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8160" y="4663440"/>
            <a:ext cx="10972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悲観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4590288"/>
            <a:ext cx="2103120" cy="53035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106</a:t>
            </a: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 億円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38160" y="5138928"/>
            <a:ext cx="3322015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前提条件を入力します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598932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出典：XXXXXXXX（20XX年）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損益分岐点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販売数量XX個（売上XX億円）を超えると黒字になります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28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48640" y="1828800"/>
          <a:ext cx="7315200" cy="41148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589788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横軸：販売数量（千個）　縦軸：金額（百万円）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1874520"/>
            <a:ext cx="3322015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損益分岐点売上高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75320" y="2515108"/>
            <a:ext cx="1286256" cy="14224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21040" y="2203704"/>
            <a:ext cx="1429634" cy="5943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XX億円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321040" y="2816352"/>
            <a:ext cx="33220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8321040" y="2880360"/>
            <a:ext cx="3322015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固定費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3209544"/>
            <a:ext cx="3322015" cy="5943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XX億円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321040" y="3822192"/>
            <a:ext cx="33220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8321040" y="3886200"/>
            <a:ext cx="3322015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変動費率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215384"/>
            <a:ext cx="3322015" cy="5943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XX%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8321040" y="4828032"/>
            <a:ext cx="33220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1" name="TextBox 20"/>
          <p:cNvSpPr txBox="1"/>
          <p:nvPr/>
        </p:nvSpPr>
        <p:spPr>
          <a:xfrm>
            <a:off x="8321040" y="4892040"/>
            <a:ext cx="3322015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安全余裕率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1040" y="5221224"/>
            <a:ext cx="3322015" cy="5943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XX%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321040" y="5833872"/>
            <a:ext cx="33220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パレート図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上位3項目で全体の約80%を占めます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29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48640" y="1828800"/>
          <a:ext cx="7863840" cy="41148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Rectangle 9"/>
          <p:cNvSpPr/>
          <p:nvPr/>
        </p:nvSpPr>
        <p:spPr>
          <a:xfrm>
            <a:off x="8732520" y="1828800"/>
            <a:ext cx="2910535" cy="210312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15400" y="1956816"/>
            <a:ext cx="254477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読み取れること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15400" y="2286000"/>
            <a:ext cx="2544775" cy="1536192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要因A〜Cに対策を集中すると、全体の約80%をカバーできる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32520" y="4160520"/>
            <a:ext cx="2910535" cy="13716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・対策の優先順位を入力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・補足を入力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98932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出典：XXXXXXXX（20XX年）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曜日×時間帯の分布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平日の12時台と土日の14〜15時台に利用が集中しています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1810512"/>
            <a:ext cx="5486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9時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19656" y="1810512"/>
            <a:ext cx="5486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10時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04872" y="1810512"/>
            <a:ext cx="5486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11時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90088" y="1810512"/>
            <a:ext cx="5486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12時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5304" y="1810512"/>
            <a:ext cx="5486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13時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60520" y="1810512"/>
            <a:ext cx="5486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14時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45736" y="1810512"/>
            <a:ext cx="5486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15時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0952" y="1810512"/>
            <a:ext cx="5486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16時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16168" y="1810512"/>
            <a:ext cx="5486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17時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01384" y="1810512"/>
            <a:ext cx="5486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18時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86600" y="1810512"/>
            <a:ext cx="5486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19時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71816" y="1810512"/>
            <a:ext cx="5486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20時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2148840"/>
            <a:ext cx="54864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月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234440" y="2148840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819656" y="2148840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404872" y="2148840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990088" y="2148840"/>
            <a:ext cx="548640" cy="475488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575304" y="2148840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160520" y="2148840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745736" y="2148840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0952" y="2148840"/>
            <a:ext cx="548640" cy="475488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916168" y="2148840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501384" y="2148840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86600" y="2148840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71816" y="2148840"/>
            <a:ext cx="548640" cy="475488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2660904"/>
            <a:ext cx="54864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火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234440" y="2660904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819656" y="2660904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404872" y="2660904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990088" y="2660904"/>
            <a:ext cx="548640" cy="475488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85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75304" y="2660904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160520" y="2660904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745736" y="2660904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330952" y="2660904"/>
            <a:ext cx="548640" cy="475488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33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916168" y="2660904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45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501384" y="2660904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55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086600" y="2660904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45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671816" y="2660904"/>
            <a:ext cx="548640" cy="475488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3172968"/>
            <a:ext cx="54864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水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234440" y="3172968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819656" y="3172968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31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404872" y="3172968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990088" y="3172968"/>
            <a:ext cx="548640" cy="475488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85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575304" y="3172968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160520" y="3172968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31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745736" y="3172968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330952" y="3172968"/>
            <a:ext cx="548640" cy="475488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33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916168" y="3172968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501384" y="3172968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55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86600" y="3172968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45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671816" y="3172968"/>
            <a:ext cx="548640" cy="475488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33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48640" y="3685032"/>
            <a:ext cx="54864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木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234440" y="3685032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819656" y="3685032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31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404872" y="3685032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990088" y="3685032"/>
            <a:ext cx="548640" cy="475488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85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575304" y="3685032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160520" y="3685032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31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745736" y="3685032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330952" y="3685032"/>
            <a:ext cx="548640" cy="475488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33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916168" y="3685032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45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501384" y="3685032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55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086600" y="3685032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45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671816" y="3685032"/>
            <a:ext cx="548640" cy="475488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33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48640" y="4197096"/>
            <a:ext cx="54864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金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234440" y="4197096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1819656" y="4197096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31</a:t>
            </a:r>
          </a:p>
        </p:txBody>
      </p:sp>
      <p:sp>
        <p:nvSpPr>
          <p:cNvPr id="76" name="Rectangle 75"/>
          <p:cNvSpPr/>
          <p:nvPr/>
        </p:nvSpPr>
        <p:spPr>
          <a:xfrm>
            <a:off x="2404872" y="4197096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990088" y="4197096"/>
            <a:ext cx="548640" cy="475488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85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575304" y="4197096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160520" y="4197096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745736" y="4197096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30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330952" y="4197096"/>
            <a:ext cx="548640" cy="475488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33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916168" y="4197096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45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501384" y="4197096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55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086600" y="4197096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45</a:t>
            </a:r>
          </a:p>
        </p:txBody>
      </p:sp>
      <p:sp>
        <p:nvSpPr>
          <p:cNvPr id="85" name="Rectangle 84"/>
          <p:cNvSpPr/>
          <p:nvPr/>
        </p:nvSpPr>
        <p:spPr>
          <a:xfrm>
            <a:off x="7671816" y="4197096"/>
            <a:ext cx="548640" cy="475488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33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48640" y="4709160"/>
            <a:ext cx="54864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土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234440" y="4709160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25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819656" y="4709160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25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404872" y="4709160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26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990088" y="4709160"/>
            <a:ext cx="548640" cy="475488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32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575304" y="4709160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92" name="Rectangle 91"/>
          <p:cNvSpPr/>
          <p:nvPr/>
        </p:nvSpPr>
        <p:spPr>
          <a:xfrm>
            <a:off x="4160520" y="4709160"/>
            <a:ext cx="548640" cy="475488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80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745736" y="4709160"/>
            <a:ext cx="548640" cy="475488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80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330952" y="4709160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916168" y="4709160"/>
            <a:ext cx="548640" cy="475488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32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501384" y="4709160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26</a:t>
            </a:r>
          </a:p>
        </p:txBody>
      </p:sp>
      <p:sp>
        <p:nvSpPr>
          <p:cNvPr id="97" name="Rectangle 96"/>
          <p:cNvSpPr/>
          <p:nvPr/>
        </p:nvSpPr>
        <p:spPr>
          <a:xfrm>
            <a:off x="7086600" y="4709160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25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671816" y="4709160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25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48640" y="5221224"/>
            <a:ext cx="54864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日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1234440" y="5221224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25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1819656" y="5221224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25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2404872" y="5221224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26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2990088" y="5221224"/>
            <a:ext cx="548640" cy="475488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32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575304" y="5221224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160520" y="5221224"/>
            <a:ext cx="548640" cy="475488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80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4745736" y="5221224"/>
            <a:ext cx="548640" cy="475488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80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5330952" y="5221224"/>
            <a:ext cx="548640" cy="475488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5916168" y="5221224"/>
            <a:ext cx="548640" cy="475488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32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6501384" y="5221224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26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7086600" y="5221224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25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7671816" y="5221224"/>
            <a:ext cx="5486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25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8549640" y="1828800"/>
            <a:ext cx="30175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凡例（利用件数）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8549640" y="2240280"/>
            <a:ext cx="274320" cy="237744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8961120" y="2194560"/>
            <a:ext cx="2560320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80以上（ピーク）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8549640" y="2606040"/>
            <a:ext cx="274320" cy="237744"/>
          </a:xfrm>
          <a:prstGeom prst="rect">
            <a:avLst/>
          </a:prstGeom>
          <a:solidFill>
            <a:srgbClr val="9E9E9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8961120" y="2560320"/>
            <a:ext cx="2560320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60〜79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8549640" y="2971800"/>
            <a:ext cx="274320" cy="237744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8961120" y="2926080"/>
            <a:ext cx="2560320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45〜59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8549640" y="3337560"/>
            <a:ext cx="274320" cy="237744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8961120" y="3291840"/>
            <a:ext cx="2560320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32〜44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8549640" y="3703320"/>
            <a:ext cx="274320" cy="237744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8961120" y="3657600"/>
            <a:ext cx="2560320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31以下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8549640" y="4206240"/>
            <a:ext cx="3093415" cy="160020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8732520" y="4334256"/>
            <a:ext cx="272765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示唆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8732520" y="4663440"/>
            <a:ext cx="2727655" cy="1033272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ピーク時間帯に人員を厚く配置する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548640" y="598932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出典：XXXXXXXX（20XX年XX月、件数）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2つの指標の相関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広告費と売上には強い正の相関が見られます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31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48640" y="1828800"/>
          <a:ext cx="7680960" cy="40690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5897880"/>
            <a:ext cx="768096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横軸：広告費（百万円）　縦軸：売上（百万円）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0" y="1828800"/>
            <a:ext cx="30175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相関係数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549640" y="2578608"/>
            <a:ext cx="2016252" cy="18288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95360" y="2194560"/>
            <a:ext cx="2247229" cy="7315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r = 0.XX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595360" y="3108960"/>
            <a:ext cx="30476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8595360" y="3246120"/>
            <a:ext cx="3047695" cy="11887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黄色の点は相関から外れた注目店舗。個別に要因を確認する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57784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出典：XXXXXXXX（20XX年）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3指標での比較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事業Cは成長率・シェアともに高く、重点投資の候補です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32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48640" y="1828800"/>
          <a:ext cx="7680960" cy="40690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5897880"/>
            <a:ext cx="768096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横軸：市場成長率（%）　縦軸：シェア（%）　円の大きさ：売上規模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95360" y="1828800"/>
            <a:ext cx="3047695" cy="201168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78240" y="1956816"/>
            <a:ext cx="268193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注目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2286000"/>
            <a:ext cx="2681935" cy="1444752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事業Cは成長率・シェアともに高い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95360" y="4069080"/>
            <a:ext cx="3047695" cy="13716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・判断の観点を入力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・補足を入力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分布の把握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多くが20〜40の区間に集中し、右側に長い裾を持つ分布です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33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48640" y="1828800"/>
          <a:ext cx="7863840" cy="40690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5897880"/>
            <a:ext cx="78638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横軸：区間（点）　縦軸：人数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182880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平均値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2148840"/>
            <a:ext cx="274320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XX.X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732520" y="2724912"/>
            <a:ext cx="29105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8732520" y="278892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中央値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32520" y="3108960"/>
            <a:ext cx="274320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XX.X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732520" y="3685032"/>
            <a:ext cx="29105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8732520" y="374904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標準偏差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4069080"/>
            <a:ext cx="274320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XX.X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732520" y="4645152"/>
            <a:ext cx="29105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8732520" y="4846320"/>
            <a:ext cx="2910535" cy="9144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黄色は最頻区間（30〜40点）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推移と出来事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施策Bの実施以降、指標は上昇基調に転じました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34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48640" y="1828800"/>
          <a:ext cx="11094415" cy="40690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598932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出典：XXXXXXXX（20XX年）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内訳の積み上がり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全体の伸びの多くを、新規事業が占めるようになっています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35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48640" y="1828800"/>
          <a:ext cx="7863840" cy="40690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732520" y="1828800"/>
            <a:ext cx="2910535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全体の伸び（20X1→20X8）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2194560"/>
            <a:ext cx="274320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+XX%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3017520"/>
            <a:ext cx="2910535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新規事業の構成比（20X8）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86800" y="3719576"/>
            <a:ext cx="867664" cy="16256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732520" y="3383280"/>
            <a:ext cx="960811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732520" y="4251960"/>
            <a:ext cx="29105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8732520" y="4389120"/>
            <a:ext cx="2910535" cy="13716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補足説明を入力します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98932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出典：XXXXXXXX（20XX年）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多軸での評価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自社は品質・サポートで優位、価格・スピードに課題があります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36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48640" y="1828800"/>
          <a:ext cx="6035040" cy="41148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cxnSp>
        <p:nvCxnSpPr>
          <p:cNvPr id="10" name="Connector 9"/>
          <p:cNvCxnSpPr/>
          <p:nvPr/>
        </p:nvCxnSpPr>
        <p:spPr>
          <a:xfrm>
            <a:off x="6949440" y="1874520"/>
            <a:ext cx="46936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949440" y="1984248"/>
            <a:ext cx="12801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強み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9440" y="2423160"/>
            <a:ext cx="4693615" cy="6400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品質・サポートで競合を上回る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949440" y="3200400"/>
            <a:ext cx="46936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949440" y="3310128"/>
            <a:ext cx="12801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弱み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9440" y="3749040"/>
            <a:ext cx="4693615" cy="6400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価格・スピードで競合に劣る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949440" y="4526280"/>
            <a:ext cx="46936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6949440" y="4636008"/>
            <a:ext cx="12801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打ち手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49440" y="5074920"/>
            <a:ext cx="4693615" cy="6400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対応の方向性を入力します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49440" y="5897880"/>
            <a:ext cx="45720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評価：5点満点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構成比と内訳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区分Aが全体の約4割を占め、最大の構成要素です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37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822960" y="1828800"/>
          <a:ext cx="4206240" cy="41148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011680" y="3520440"/>
            <a:ext cx="18288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区分A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3840480"/>
            <a:ext cx="182880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3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42%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0" y="2002536"/>
            <a:ext cx="219456" cy="219456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52160" y="1874520"/>
            <a:ext cx="14630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区分A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0" y="1874520"/>
            <a:ext cx="109728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1874520"/>
            <a:ext cx="2956255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内訳の説明を入力します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486400" y="2587752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7" name="Rectangle 16"/>
          <p:cNvSpPr/>
          <p:nvPr/>
        </p:nvSpPr>
        <p:spPr>
          <a:xfrm>
            <a:off x="5486400" y="2807208"/>
            <a:ext cx="219456" cy="219456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52160" y="2679192"/>
            <a:ext cx="14630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区分B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0" y="2679192"/>
            <a:ext cx="109728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23%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0" y="2679192"/>
            <a:ext cx="2956255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内訳の説明を入力します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486400" y="3392424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2" name="Rectangle 21"/>
          <p:cNvSpPr/>
          <p:nvPr/>
        </p:nvSpPr>
        <p:spPr>
          <a:xfrm>
            <a:off x="5486400" y="3611880"/>
            <a:ext cx="219456" cy="219456"/>
          </a:xfrm>
          <a:prstGeom prst="rect">
            <a:avLst/>
          </a:prstGeom>
          <a:solidFill>
            <a:srgbClr val="8C8C8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52160" y="3483864"/>
            <a:ext cx="14630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区分C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0" y="3483864"/>
            <a:ext cx="109728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17%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0" y="3483864"/>
            <a:ext cx="2956255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内訳の説明を入力します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486400" y="4197096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7" name="Rectangle 26"/>
          <p:cNvSpPr/>
          <p:nvPr/>
        </p:nvSpPr>
        <p:spPr>
          <a:xfrm>
            <a:off x="5486400" y="4416552"/>
            <a:ext cx="219456" cy="219456"/>
          </a:xfrm>
          <a:prstGeom prst="rect">
            <a:avLst/>
          </a:prstGeom>
          <a:solidFill>
            <a:srgbClr val="B3B3B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852160" y="4288536"/>
            <a:ext cx="14630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区分D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0" y="4288536"/>
            <a:ext cx="109728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11%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6800" y="4288536"/>
            <a:ext cx="2956255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内訳の説明を入力します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486400" y="5001768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2" name="Rectangle 31"/>
          <p:cNvSpPr/>
          <p:nvPr/>
        </p:nvSpPr>
        <p:spPr>
          <a:xfrm>
            <a:off x="5486400" y="5221224"/>
            <a:ext cx="219456" cy="21945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852160" y="5093208"/>
            <a:ext cx="14630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その他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0" y="5093208"/>
            <a:ext cx="109728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7%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86800" y="5093208"/>
            <a:ext cx="2956255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内訳の説明を入力します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5486400" y="5806440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7" name="TextBox 36"/>
          <p:cNvSpPr txBox="1"/>
          <p:nvPr/>
        </p:nvSpPr>
        <p:spPr>
          <a:xfrm>
            <a:off x="548640" y="598932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出典：XXXXXXXX（20XX年）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伸びの比較（基準年＝100）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自社は市場全体を上回るペースで成長しています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38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48640" y="1828800"/>
          <a:ext cx="8503920" cy="40690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326880" y="1828800"/>
            <a:ext cx="2316175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自社の伸び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281160" y="2530856"/>
            <a:ext cx="1452880" cy="16256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326880" y="2194560"/>
            <a:ext cx="1616253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1.63倍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3017520"/>
            <a:ext cx="2316175" cy="10972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市場全体（1.21倍）を大きく上回る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98932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出典：XXXXXXXX（20XX年）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コアと周辺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中核の強みを起点に、周辺領域へ価値を広げます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39</a:t>
            </a:r>
          </a:p>
        </p:txBody>
      </p:sp>
      <p:sp>
        <p:nvSpPr>
          <p:cNvPr id="9" name="Oval 8"/>
          <p:cNvSpPr/>
          <p:nvPr/>
        </p:nvSpPr>
        <p:spPr>
          <a:xfrm>
            <a:off x="1371600" y="1874520"/>
            <a:ext cx="4114800" cy="41148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9D9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011680" y="2514600"/>
            <a:ext cx="2834640" cy="2834640"/>
          </a:xfrm>
          <a:prstGeom prst="ellipse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697480" y="3200400"/>
            <a:ext cx="1463040" cy="1463040"/>
          </a:xfrm>
          <a:prstGeom prst="ellipse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0" y="3657600"/>
            <a:ext cx="137160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コア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2679192"/>
            <a:ext cx="18288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周辺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4600" y="2039112"/>
            <a:ext cx="18288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外縁</a:t>
            </a:r>
          </a:p>
        </p:txBody>
      </p:sp>
      <p:sp>
        <p:nvSpPr>
          <p:cNvPr id="15" name="Oval 14"/>
          <p:cNvSpPr/>
          <p:nvPr/>
        </p:nvSpPr>
        <p:spPr>
          <a:xfrm>
            <a:off x="6309360" y="2011680"/>
            <a:ext cx="237744" cy="237744"/>
          </a:xfrm>
          <a:prstGeom prst="ellipse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20840" y="1920240"/>
            <a:ext cx="9601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コア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1920240"/>
            <a:ext cx="3870655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中核となる強み・価値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20840" y="2377440"/>
            <a:ext cx="4922215" cy="6858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具体的な要素を入力します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（例：XXX、XXX、XXX）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6309360" y="3154680"/>
            <a:ext cx="53336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0" name="Oval 19"/>
          <p:cNvSpPr/>
          <p:nvPr/>
        </p:nvSpPr>
        <p:spPr>
          <a:xfrm>
            <a:off x="6309360" y="3337560"/>
            <a:ext cx="237744" cy="237744"/>
          </a:xfrm>
          <a:prstGeom prst="ellipse">
            <a:avLst/>
          </a:prstGeom>
          <a:solidFill>
            <a:srgbClr val="F4F4F4"/>
          </a:solidFill>
          <a:ln w="12700">
            <a:solidFill>
              <a:srgbClr val="C8C8C8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720840" y="3246120"/>
            <a:ext cx="9601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周辺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0" y="3246120"/>
            <a:ext cx="3870655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コアを活かす関連領域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20840" y="3703320"/>
            <a:ext cx="4922215" cy="6858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具体的な要素を入力します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（例：XXX、XXX、XXX）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309360" y="4480560"/>
            <a:ext cx="53336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5" name="Oval 24"/>
          <p:cNvSpPr/>
          <p:nvPr/>
        </p:nvSpPr>
        <p:spPr>
          <a:xfrm>
            <a:off x="6309360" y="4663440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9D9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720840" y="4572000"/>
            <a:ext cx="9601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外縁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0" y="4572000"/>
            <a:ext cx="3870655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将来的に広げる領域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20840" y="5029200"/>
            <a:ext cx="4922215" cy="6858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具体的な要素を入力します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（例：XXX、XXX、XXX）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好循環の構造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4つの要素が互いを強め合う循環をつくります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40</a:t>
            </a:r>
          </a:p>
        </p:txBody>
      </p:sp>
      <p:sp>
        <p:nvSpPr>
          <p:cNvPr id="9" name="Rectangle 8"/>
          <p:cNvSpPr/>
          <p:nvPr/>
        </p:nvSpPr>
        <p:spPr>
          <a:xfrm>
            <a:off x="3017520" y="1865376"/>
            <a:ext cx="2103120" cy="566928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品質の向上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0" y="3648456"/>
            <a:ext cx="21031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顧客満足の向上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17520" y="5385816"/>
            <a:ext cx="21031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売上の増加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3648456"/>
            <a:ext cx="21031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改善投資の拡大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617720" y="2468880"/>
            <a:ext cx="1463040" cy="1143000"/>
          </a:xfrm>
          <a:prstGeom prst="line">
            <a:avLst/>
          </a:prstGeom>
          <a:ln w="19050">
            <a:solidFill>
              <a:srgbClr val="222222"/>
            </a:solidFill>
            <a:tailEnd type="triangle" w="med" len="med"/>
          </a:ln>
        </p:spPr>
      </p:cxnSp>
      <p:cxnSp>
        <p:nvCxnSpPr>
          <p:cNvPr id="14" name="Connector 13"/>
          <p:cNvCxnSpPr/>
          <p:nvPr/>
        </p:nvCxnSpPr>
        <p:spPr>
          <a:xfrm flipH="1">
            <a:off x="4617720" y="4251960"/>
            <a:ext cx="1463040" cy="1097280"/>
          </a:xfrm>
          <a:prstGeom prst="line">
            <a:avLst/>
          </a:prstGeom>
          <a:ln w="19050">
            <a:solidFill>
              <a:srgbClr val="222222"/>
            </a:solidFill>
            <a:tailEnd type="triangle" w="med" len="med"/>
          </a:ln>
        </p:spPr>
      </p:cxnSp>
      <p:cxnSp>
        <p:nvCxnSpPr>
          <p:cNvPr id="15" name="Connector 14"/>
          <p:cNvCxnSpPr/>
          <p:nvPr/>
        </p:nvCxnSpPr>
        <p:spPr>
          <a:xfrm flipH="1" flipV="1">
            <a:off x="2057400" y="4251960"/>
            <a:ext cx="1463040" cy="1097280"/>
          </a:xfrm>
          <a:prstGeom prst="line">
            <a:avLst/>
          </a:prstGeom>
          <a:ln w="19050">
            <a:solidFill>
              <a:srgbClr val="222222"/>
            </a:solidFill>
            <a:tailEnd type="triangle" w="med" len="med"/>
          </a:ln>
        </p:spPr>
      </p:cxnSp>
      <p:cxnSp>
        <p:nvCxnSpPr>
          <p:cNvPr id="16" name="Connector 15"/>
          <p:cNvCxnSpPr/>
          <p:nvPr/>
        </p:nvCxnSpPr>
        <p:spPr>
          <a:xfrm flipV="1">
            <a:off x="2057400" y="2468880"/>
            <a:ext cx="1463040" cy="1143000"/>
          </a:xfrm>
          <a:prstGeom prst="line">
            <a:avLst/>
          </a:prstGeom>
          <a:ln w="19050">
            <a:solidFill>
              <a:srgbClr val="222222"/>
            </a:solidFill>
            <a:tailEnd type="triangle" w="med" len="med"/>
          </a:ln>
        </p:spPr>
      </p:cxnSp>
      <p:sp>
        <p:nvSpPr>
          <p:cNvPr id="17" name="TextBox 16"/>
          <p:cNvSpPr txBox="1"/>
          <p:nvPr/>
        </p:nvSpPr>
        <p:spPr>
          <a:xfrm>
            <a:off x="5166360" y="2606040"/>
            <a:ext cx="36576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66360" y="4846320"/>
            <a:ext cx="36576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36576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06040" y="2606040"/>
            <a:ext cx="36576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＋</a:t>
            </a:r>
          </a:p>
        </p:txBody>
      </p:sp>
      <p:sp>
        <p:nvSpPr>
          <p:cNvPr id="21" name="Oval 20"/>
          <p:cNvSpPr/>
          <p:nvPr/>
        </p:nvSpPr>
        <p:spPr>
          <a:xfrm>
            <a:off x="3566160" y="3429000"/>
            <a:ext cx="1005840" cy="10058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54680" y="4462272"/>
            <a:ext cx="18288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強化ループ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1828800"/>
            <a:ext cx="36576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読み方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001000" y="2194560"/>
            <a:ext cx="364205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25" name="TextBox 24"/>
          <p:cNvSpPr txBox="1"/>
          <p:nvPr/>
        </p:nvSpPr>
        <p:spPr>
          <a:xfrm>
            <a:off x="8001000" y="2331720"/>
            <a:ext cx="3642055" cy="12801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「＋」は同じ方向に変化する関係。1つが増えると次も増え、循環が強まる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01000" y="3840480"/>
            <a:ext cx="3642055" cy="192024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83880" y="3968496"/>
            <a:ext cx="327629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打ち手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83880" y="4297680"/>
            <a:ext cx="3276295" cy="1353312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起点となる「品質の向上」に投資を集中する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原因の洗い出し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品質不良の要因を6つの観点から洗い出しました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41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31520" y="3931920"/>
            <a:ext cx="8503920" cy="0"/>
          </a:xfrm>
          <a:prstGeom prst="line">
            <a:avLst/>
          </a:prstGeom>
          <a:ln w="25400">
            <a:solidFill>
              <a:srgbClr val="222222"/>
            </a:solidFill>
            <a:tailEnd type="triangle" w="med" len="med"/>
          </a:ln>
        </p:spPr>
      </p:cxnSp>
      <p:sp>
        <p:nvSpPr>
          <p:cNvPr id="10" name="Rectangle 9"/>
          <p:cNvSpPr/>
          <p:nvPr/>
        </p:nvSpPr>
        <p:spPr>
          <a:xfrm>
            <a:off x="9326880" y="3246120"/>
            <a:ext cx="2316175" cy="13716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問題（特性）を</a:t>
            </a:r>
          </a:p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入力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920240" y="2103120"/>
            <a:ext cx="1005840" cy="182880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12" name="Rectangle 11"/>
          <p:cNvSpPr/>
          <p:nvPr/>
        </p:nvSpPr>
        <p:spPr>
          <a:xfrm>
            <a:off x="1234440" y="1719072"/>
            <a:ext cx="1371600" cy="38404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人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112520" y="2712720"/>
            <a:ext cx="1143000" cy="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746760" y="2401824"/>
            <a:ext cx="14630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要因を入力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47800" y="3322320"/>
            <a:ext cx="1143000" cy="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1082040" y="3011424"/>
            <a:ext cx="14630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要因を入力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480560" y="2103120"/>
            <a:ext cx="1005840" cy="182880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3794760" y="1719072"/>
            <a:ext cx="1371600" cy="38404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設備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672840" y="2712720"/>
            <a:ext cx="1143000" cy="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3307080" y="2401824"/>
            <a:ext cx="14630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要因を入力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008120" y="3322320"/>
            <a:ext cx="1143000" cy="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22" name="TextBox 21"/>
          <p:cNvSpPr txBox="1"/>
          <p:nvPr/>
        </p:nvSpPr>
        <p:spPr>
          <a:xfrm>
            <a:off x="3642360" y="3011424"/>
            <a:ext cx="14630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要因を入力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040880" y="2103120"/>
            <a:ext cx="1005840" cy="182880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24" name="Rectangle 23"/>
          <p:cNvSpPr/>
          <p:nvPr/>
        </p:nvSpPr>
        <p:spPr>
          <a:xfrm>
            <a:off x="6355080" y="1719072"/>
            <a:ext cx="1371600" cy="38404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方法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233160" y="2712720"/>
            <a:ext cx="1143000" cy="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26" name="TextBox 25"/>
          <p:cNvSpPr txBox="1"/>
          <p:nvPr/>
        </p:nvSpPr>
        <p:spPr>
          <a:xfrm>
            <a:off x="5867400" y="2401824"/>
            <a:ext cx="14630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要因を入力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568440" y="3322320"/>
            <a:ext cx="1143000" cy="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28" name="TextBox 27"/>
          <p:cNvSpPr txBox="1"/>
          <p:nvPr/>
        </p:nvSpPr>
        <p:spPr>
          <a:xfrm>
            <a:off x="6202680" y="3011424"/>
            <a:ext cx="14630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要因を入力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1920240" y="3931920"/>
            <a:ext cx="1005840" cy="182880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30" name="Rectangle 29"/>
          <p:cNvSpPr/>
          <p:nvPr/>
        </p:nvSpPr>
        <p:spPr>
          <a:xfrm>
            <a:off x="1234440" y="5760720"/>
            <a:ext cx="1371600" cy="38404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材料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12520" y="5151120"/>
            <a:ext cx="1143000" cy="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32" name="TextBox 31"/>
          <p:cNvSpPr txBox="1"/>
          <p:nvPr/>
        </p:nvSpPr>
        <p:spPr>
          <a:xfrm>
            <a:off x="746760" y="4840224"/>
            <a:ext cx="14630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要因を入力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447800" y="4541520"/>
            <a:ext cx="1143000" cy="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34" name="TextBox 33"/>
          <p:cNvSpPr txBox="1"/>
          <p:nvPr/>
        </p:nvSpPr>
        <p:spPr>
          <a:xfrm>
            <a:off x="1082040" y="4230624"/>
            <a:ext cx="14630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要因を入力</a:t>
            </a:r>
          </a:p>
        </p:txBody>
      </p:sp>
      <p:cxnSp>
        <p:nvCxnSpPr>
          <p:cNvPr id="35" name="Connector 34"/>
          <p:cNvCxnSpPr/>
          <p:nvPr/>
        </p:nvCxnSpPr>
        <p:spPr>
          <a:xfrm flipV="1">
            <a:off x="4480560" y="3931920"/>
            <a:ext cx="1005840" cy="182880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36" name="Rectangle 35"/>
          <p:cNvSpPr/>
          <p:nvPr/>
        </p:nvSpPr>
        <p:spPr>
          <a:xfrm>
            <a:off x="3794760" y="5760720"/>
            <a:ext cx="1371600" cy="38404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測定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3672840" y="5151120"/>
            <a:ext cx="1143000" cy="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38" name="TextBox 37"/>
          <p:cNvSpPr txBox="1"/>
          <p:nvPr/>
        </p:nvSpPr>
        <p:spPr>
          <a:xfrm>
            <a:off x="3307080" y="4840224"/>
            <a:ext cx="14630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要因を入力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4008120" y="4541520"/>
            <a:ext cx="1143000" cy="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40" name="TextBox 39"/>
          <p:cNvSpPr txBox="1"/>
          <p:nvPr/>
        </p:nvSpPr>
        <p:spPr>
          <a:xfrm>
            <a:off x="3642360" y="4230624"/>
            <a:ext cx="14630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要因を入力</a:t>
            </a:r>
          </a:p>
        </p:txBody>
      </p:sp>
      <p:cxnSp>
        <p:nvCxnSpPr>
          <p:cNvPr id="41" name="Connector 40"/>
          <p:cNvCxnSpPr/>
          <p:nvPr/>
        </p:nvCxnSpPr>
        <p:spPr>
          <a:xfrm flipV="1">
            <a:off x="7040880" y="3931920"/>
            <a:ext cx="1005840" cy="182880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42" name="Rectangle 41"/>
          <p:cNvSpPr/>
          <p:nvPr/>
        </p:nvSpPr>
        <p:spPr>
          <a:xfrm>
            <a:off x="6355080" y="5760720"/>
            <a:ext cx="1371600" cy="38404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環境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233160" y="5151120"/>
            <a:ext cx="1143000" cy="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44" name="TextBox 43"/>
          <p:cNvSpPr txBox="1"/>
          <p:nvPr/>
        </p:nvSpPr>
        <p:spPr>
          <a:xfrm>
            <a:off x="5867400" y="4840224"/>
            <a:ext cx="14630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要因を入力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6568440" y="4541520"/>
            <a:ext cx="1143000" cy="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46" name="TextBox 45"/>
          <p:cNvSpPr txBox="1"/>
          <p:nvPr/>
        </p:nvSpPr>
        <p:spPr>
          <a:xfrm>
            <a:off x="6202680" y="4230624"/>
            <a:ext cx="14630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要因を入力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テーマの全体像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中心テーマから6つの切り口に展開します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42</a:t>
            </a:r>
          </a:p>
        </p:txBody>
      </p:sp>
      <p:sp>
        <p:nvSpPr>
          <p:cNvPr id="9" name="Rectangle 8"/>
          <p:cNvSpPr/>
          <p:nvPr/>
        </p:nvSpPr>
        <p:spPr>
          <a:xfrm>
            <a:off x="4907585" y="3474720"/>
            <a:ext cx="2377440" cy="9144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中心テーマ</a:t>
            </a:r>
          </a:p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を入力</a:t>
            </a:r>
          </a:p>
        </p:txBody>
      </p:sp>
      <p:cxnSp>
        <p:nvCxnSpPr>
          <p:cNvPr id="10" name="Connector 9"/>
          <p:cNvCxnSpPr/>
          <p:nvPr/>
        </p:nvCxnSpPr>
        <p:spPr>
          <a:xfrm flipH="1" flipV="1">
            <a:off x="3474720" y="2560320"/>
            <a:ext cx="1432865" cy="1371600"/>
          </a:xfrm>
          <a:prstGeom prst="line">
            <a:avLst/>
          </a:prstGeom>
          <a:ln w="15875">
            <a:solidFill>
              <a:srgbClr val="A6A6A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48640" y="2148840"/>
            <a:ext cx="2926080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枝1：切り口を入力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8640" y="2560320"/>
            <a:ext cx="2926080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48640" y="2624328"/>
            <a:ext cx="2926080" cy="566928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小項目を入力</a:t>
            </a:r>
          </a:p>
          <a:p>
            <a:pPr algn="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小項目を入力</a:t>
            </a:r>
          </a:p>
        </p:txBody>
      </p:sp>
      <p:cxnSp>
        <p:nvCxnSpPr>
          <p:cNvPr id="14" name="Connector 13"/>
          <p:cNvCxnSpPr/>
          <p:nvPr/>
        </p:nvCxnSpPr>
        <p:spPr>
          <a:xfrm flipH="1">
            <a:off x="3474720" y="3931920"/>
            <a:ext cx="1432865" cy="0"/>
          </a:xfrm>
          <a:prstGeom prst="line">
            <a:avLst/>
          </a:prstGeom>
          <a:ln w="15875">
            <a:solidFill>
              <a:srgbClr val="A6A6A6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548640" y="3520440"/>
            <a:ext cx="2926080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枝2：切り口を入力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48640" y="3931920"/>
            <a:ext cx="2926080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548640" y="3995928"/>
            <a:ext cx="2926080" cy="566928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小項目を入力</a:t>
            </a:r>
          </a:p>
          <a:p>
            <a:pPr algn="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小項目を入力</a:t>
            </a:r>
          </a:p>
        </p:txBody>
      </p:sp>
      <p:cxnSp>
        <p:nvCxnSpPr>
          <p:cNvPr id="18" name="Connector 17"/>
          <p:cNvCxnSpPr/>
          <p:nvPr/>
        </p:nvCxnSpPr>
        <p:spPr>
          <a:xfrm flipH="1">
            <a:off x="3474720" y="3931920"/>
            <a:ext cx="1432865" cy="1371600"/>
          </a:xfrm>
          <a:prstGeom prst="line">
            <a:avLst/>
          </a:prstGeom>
          <a:ln w="15875">
            <a:solidFill>
              <a:srgbClr val="A6A6A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548640" y="4892040"/>
            <a:ext cx="2926080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枝3：切り口を入力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48640" y="5303520"/>
            <a:ext cx="2926080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21" name="TextBox 20"/>
          <p:cNvSpPr txBox="1"/>
          <p:nvPr/>
        </p:nvSpPr>
        <p:spPr>
          <a:xfrm>
            <a:off x="548640" y="5367528"/>
            <a:ext cx="2926080" cy="566928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小項目を入力</a:t>
            </a:r>
          </a:p>
          <a:p>
            <a:pPr algn="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小項目を入力</a:t>
            </a:r>
          </a:p>
        </p:txBody>
      </p:sp>
      <p:cxnSp>
        <p:nvCxnSpPr>
          <p:cNvPr id="22" name="Connector 21"/>
          <p:cNvCxnSpPr/>
          <p:nvPr/>
        </p:nvCxnSpPr>
        <p:spPr>
          <a:xfrm flipV="1">
            <a:off x="7285025" y="2560320"/>
            <a:ext cx="1431950" cy="1371600"/>
          </a:xfrm>
          <a:prstGeom prst="line">
            <a:avLst/>
          </a:prstGeom>
          <a:ln w="15875">
            <a:solidFill>
              <a:srgbClr val="A6A6A6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8716975" y="2148840"/>
            <a:ext cx="2926080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枝4：切り口を入力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716975" y="2560320"/>
            <a:ext cx="2926080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25" name="TextBox 24"/>
          <p:cNvSpPr txBox="1"/>
          <p:nvPr/>
        </p:nvSpPr>
        <p:spPr>
          <a:xfrm>
            <a:off x="8716975" y="2624328"/>
            <a:ext cx="2926080" cy="566928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小項目を入力</a:t>
            </a:r>
          </a:p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小項目を入力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7285025" y="3931920"/>
            <a:ext cx="1431950" cy="0"/>
          </a:xfrm>
          <a:prstGeom prst="line">
            <a:avLst/>
          </a:prstGeom>
          <a:ln w="15875">
            <a:solidFill>
              <a:srgbClr val="A6A6A6"/>
            </a:solidFill>
          </a:ln>
        </p:spPr>
      </p:cxnSp>
      <p:sp>
        <p:nvSpPr>
          <p:cNvPr id="27" name="TextBox 26"/>
          <p:cNvSpPr txBox="1"/>
          <p:nvPr/>
        </p:nvSpPr>
        <p:spPr>
          <a:xfrm>
            <a:off x="8716975" y="3520440"/>
            <a:ext cx="2926080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枝5：切り口を入力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8716975" y="3931920"/>
            <a:ext cx="2926080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29" name="TextBox 28"/>
          <p:cNvSpPr txBox="1"/>
          <p:nvPr/>
        </p:nvSpPr>
        <p:spPr>
          <a:xfrm>
            <a:off x="8716975" y="3995928"/>
            <a:ext cx="2926080" cy="566928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小項目を入力</a:t>
            </a:r>
          </a:p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小項目を入力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7285025" y="3931920"/>
            <a:ext cx="1431950" cy="1371600"/>
          </a:xfrm>
          <a:prstGeom prst="line">
            <a:avLst/>
          </a:prstGeom>
          <a:ln w="15875">
            <a:solidFill>
              <a:srgbClr val="A6A6A6"/>
            </a:solidFill>
          </a:ln>
        </p:spPr>
      </p:cxnSp>
      <p:sp>
        <p:nvSpPr>
          <p:cNvPr id="31" name="TextBox 30"/>
          <p:cNvSpPr txBox="1"/>
          <p:nvPr/>
        </p:nvSpPr>
        <p:spPr>
          <a:xfrm>
            <a:off x="8716975" y="4892040"/>
            <a:ext cx="2926080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枝6：切り口を入力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8716975" y="5303520"/>
            <a:ext cx="2926080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33" name="TextBox 32"/>
          <p:cNvSpPr txBox="1"/>
          <p:nvPr/>
        </p:nvSpPr>
        <p:spPr>
          <a:xfrm>
            <a:off x="8716975" y="5367528"/>
            <a:ext cx="2926080" cy="566928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小項目を入力</a:t>
            </a:r>
          </a:p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小項目を入力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バリューチェーン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当社の強みは「製造」と「サービス」の工程にあります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43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828800"/>
            <a:ext cx="9464040" cy="40233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828800"/>
            <a:ext cx="2743200" cy="40233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全般管理（インフラ）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1828800"/>
            <a:ext cx="6217920" cy="40233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要点を入力します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2286000"/>
            <a:ext cx="9464040" cy="40233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2286000"/>
            <a:ext cx="2743200" cy="40233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人事・労務管理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2286000"/>
            <a:ext cx="6217920" cy="40233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要点を入力します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743200"/>
            <a:ext cx="9464040" cy="40233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43200"/>
            <a:ext cx="2743200" cy="40233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技術開発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0" y="2743200"/>
            <a:ext cx="6217920" cy="40233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要点を入力します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200400"/>
            <a:ext cx="9464040" cy="40233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0" y="3200400"/>
            <a:ext cx="2743200" cy="40233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調達活動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0" y="3200400"/>
            <a:ext cx="6217920" cy="40233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要点を入力します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1554480"/>
            <a:ext cx="2743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支援活動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3749040"/>
            <a:ext cx="2743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主活動</a:t>
            </a:r>
          </a:p>
        </p:txBody>
      </p:sp>
      <p:sp>
        <p:nvSpPr>
          <p:cNvPr id="23" name="Pentagon 22"/>
          <p:cNvSpPr/>
          <p:nvPr/>
        </p:nvSpPr>
        <p:spPr>
          <a:xfrm>
            <a:off x="548640" y="4069080"/>
            <a:ext cx="2002536" cy="640080"/>
          </a:xfrm>
          <a:prstGeom prst="homePlate">
            <a:avLst/>
          </a:prstGeom>
          <a:solidFill>
            <a:srgbClr val="C8C8C8"/>
          </a:solidFill>
          <a:ln>
            <a:noFill/>
          </a:ln>
        </p:spPr>
        <p:txBody>
          <a:bodyPr rtlCol="0" anchor="ctr" wrap="square" lIns="274320" rIns="27432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購買物流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4846320"/>
            <a:ext cx="1709928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・要点を入力</a:t>
            </a:r>
          </a:p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・要点を入力</a:t>
            </a:r>
          </a:p>
        </p:txBody>
      </p:sp>
      <p:sp>
        <p:nvSpPr>
          <p:cNvPr id="25" name="Chevron 24"/>
          <p:cNvSpPr/>
          <p:nvPr/>
        </p:nvSpPr>
        <p:spPr>
          <a:xfrm>
            <a:off x="2441448" y="4069080"/>
            <a:ext cx="2002536" cy="640080"/>
          </a:xfrm>
          <a:prstGeom prst="chevron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274320" rIns="27432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製造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32888" y="4846320"/>
            <a:ext cx="1709928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・要点を入力</a:t>
            </a:r>
          </a:p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・要点を入力</a:t>
            </a:r>
          </a:p>
        </p:txBody>
      </p:sp>
      <p:sp>
        <p:nvSpPr>
          <p:cNvPr id="27" name="Chevron 26"/>
          <p:cNvSpPr/>
          <p:nvPr/>
        </p:nvSpPr>
        <p:spPr>
          <a:xfrm>
            <a:off x="4334256" y="4069080"/>
            <a:ext cx="2002536" cy="640080"/>
          </a:xfrm>
          <a:prstGeom prst="chevron">
            <a:avLst/>
          </a:prstGeom>
          <a:solidFill>
            <a:srgbClr val="C8C8C8"/>
          </a:solidFill>
          <a:ln>
            <a:noFill/>
          </a:ln>
        </p:spPr>
        <p:txBody>
          <a:bodyPr rtlCol="0" anchor="ctr" wrap="square" lIns="274320" rIns="27432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出荷物流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25696" y="4846320"/>
            <a:ext cx="1709928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・要点を入力</a:t>
            </a:r>
          </a:p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・要点を入力</a:t>
            </a:r>
          </a:p>
        </p:txBody>
      </p:sp>
      <p:sp>
        <p:nvSpPr>
          <p:cNvPr id="29" name="Chevron 28"/>
          <p:cNvSpPr/>
          <p:nvPr/>
        </p:nvSpPr>
        <p:spPr>
          <a:xfrm>
            <a:off x="6227064" y="4069080"/>
            <a:ext cx="2002536" cy="640080"/>
          </a:xfrm>
          <a:prstGeom prst="chevron">
            <a:avLst/>
          </a:prstGeom>
          <a:solidFill>
            <a:srgbClr val="C8C8C8"/>
          </a:solidFill>
          <a:ln>
            <a:noFill/>
          </a:ln>
        </p:spPr>
        <p:txBody>
          <a:bodyPr rtlCol="0" anchor="ctr" wrap="square" lIns="274320" rIns="27432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販売・マーケ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18504" y="4846320"/>
            <a:ext cx="1709928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・要点を入力</a:t>
            </a:r>
          </a:p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・要点を入力</a:t>
            </a:r>
          </a:p>
        </p:txBody>
      </p:sp>
      <p:sp>
        <p:nvSpPr>
          <p:cNvPr id="31" name="Chevron 30"/>
          <p:cNvSpPr/>
          <p:nvPr/>
        </p:nvSpPr>
        <p:spPr>
          <a:xfrm>
            <a:off x="8119872" y="4069080"/>
            <a:ext cx="2002536" cy="640080"/>
          </a:xfrm>
          <a:prstGeom prst="chevron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274320" rIns="27432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サービス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11312" y="4846320"/>
            <a:ext cx="1709928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・要点を入力</a:t>
            </a:r>
          </a:p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・要点を入力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104120" y="1828800"/>
            <a:ext cx="1538935" cy="402336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マージン</a:t>
            </a:r>
          </a:p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（利益）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ビジネスモデル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自社は仕入先と顧客をつなぎ、手数料で収益を得ます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44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2834640"/>
            <a:ext cx="2377440" cy="109728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仕入先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10328" y="2834640"/>
            <a:ext cx="2377440" cy="109728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自社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991295" y="2834640"/>
            <a:ext cx="2377440" cy="109728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顧客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910328" y="4892040"/>
            <a:ext cx="2377440" cy="86868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パートナー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291840" y="3108960"/>
            <a:ext cx="1527048" cy="0"/>
          </a:xfrm>
          <a:prstGeom prst="line">
            <a:avLst/>
          </a:prstGeom>
          <a:ln w="19050">
            <a:solidFill>
              <a:srgbClr val="222222"/>
            </a:solidFill>
            <a:tailEnd type="triangle" w="med" len="med"/>
          </a:ln>
        </p:spPr>
      </p:cxnSp>
      <p:sp>
        <p:nvSpPr>
          <p:cNvPr id="14" name="TextBox 13"/>
          <p:cNvSpPr txBox="1"/>
          <p:nvPr/>
        </p:nvSpPr>
        <p:spPr>
          <a:xfrm>
            <a:off x="3291840" y="2779776"/>
            <a:ext cx="1527048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商品を納入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291840" y="3520440"/>
            <a:ext cx="1527048" cy="0"/>
          </a:xfrm>
          <a:prstGeom prst="line">
            <a:avLst/>
          </a:prstGeom>
          <a:ln w="31750">
            <a:solidFill>
              <a:srgbClr val="8C8C8C"/>
            </a:solidFill>
            <a:headEnd type="triangle" w="med" len="med"/>
          </a:ln>
        </p:spPr>
      </p:cxnSp>
      <p:sp>
        <p:nvSpPr>
          <p:cNvPr id="16" name="TextBox 15"/>
          <p:cNvSpPr txBox="1"/>
          <p:nvPr/>
        </p:nvSpPr>
        <p:spPr>
          <a:xfrm>
            <a:off x="3291840" y="3191256"/>
            <a:ext cx="1527048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代金を支払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379208" y="3108960"/>
            <a:ext cx="1520647" cy="0"/>
          </a:xfrm>
          <a:prstGeom prst="line">
            <a:avLst/>
          </a:prstGeom>
          <a:ln w="19050">
            <a:solidFill>
              <a:srgbClr val="222222"/>
            </a:solidFill>
            <a:tailEnd type="triangle" w="med" len="med"/>
          </a:ln>
        </p:spPr>
      </p:cxnSp>
      <p:sp>
        <p:nvSpPr>
          <p:cNvPr id="18" name="TextBox 17"/>
          <p:cNvSpPr txBox="1"/>
          <p:nvPr/>
        </p:nvSpPr>
        <p:spPr>
          <a:xfrm>
            <a:off x="7379208" y="2779776"/>
            <a:ext cx="1520647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サービスを提供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379208" y="3520440"/>
            <a:ext cx="1520647" cy="0"/>
          </a:xfrm>
          <a:prstGeom prst="line">
            <a:avLst/>
          </a:prstGeom>
          <a:ln w="31750">
            <a:solidFill>
              <a:srgbClr val="8C8C8C"/>
            </a:solidFill>
            <a:headEnd type="triangle" w="med" len="med"/>
          </a:ln>
        </p:spPr>
      </p:cxnSp>
      <p:sp>
        <p:nvSpPr>
          <p:cNvPr id="20" name="TextBox 19"/>
          <p:cNvSpPr txBox="1"/>
          <p:nvPr/>
        </p:nvSpPr>
        <p:spPr>
          <a:xfrm>
            <a:off x="7379208" y="3191256"/>
            <a:ext cx="1520647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利用料を支払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291840" y="3931920"/>
            <a:ext cx="1527048" cy="0"/>
          </a:xfrm>
          <a:prstGeom prst="line">
            <a:avLst/>
          </a:prstGeom>
          <a:ln w="15875">
            <a:solidFill>
              <a:srgbClr val="A6A6A6"/>
            </a:solidFill>
            <a:prstDash val="dash"/>
            <a:headEnd type="triangle" w="med" len="med"/>
          </a:ln>
        </p:spPr>
      </p:cxnSp>
      <p:sp>
        <p:nvSpPr>
          <p:cNvPr id="22" name="TextBox 21"/>
          <p:cNvSpPr txBox="1"/>
          <p:nvPr/>
        </p:nvSpPr>
        <p:spPr>
          <a:xfrm>
            <a:off x="3291840" y="3602736"/>
            <a:ext cx="1527048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需要情報を共有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379208" y="3931920"/>
            <a:ext cx="1520647" cy="0"/>
          </a:xfrm>
          <a:prstGeom prst="line">
            <a:avLst/>
          </a:prstGeom>
          <a:ln w="15875">
            <a:solidFill>
              <a:srgbClr val="A6A6A6"/>
            </a:solidFill>
            <a:prstDash val="dash"/>
            <a:headEnd type="triangle" w="med" len="med"/>
          </a:ln>
        </p:spPr>
      </p:cxnSp>
      <p:sp>
        <p:nvSpPr>
          <p:cNvPr id="24" name="TextBox 23"/>
          <p:cNvSpPr txBox="1"/>
          <p:nvPr/>
        </p:nvSpPr>
        <p:spPr>
          <a:xfrm>
            <a:off x="7379208" y="3602736"/>
            <a:ext cx="1520647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利用データ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099048" y="3931920"/>
            <a:ext cx="0" cy="960120"/>
          </a:xfrm>
          <a:prstGeom prst="line">
            <a:avLst/>
          </a:prstGeom>
          <a:ln w="19050">
            <a:solidFill>
              <a:srgbClr val="222222"/>
            </a:solidFill>
            <a:headEnd type="triangle" w="med" len="med"/>
            <a:tailEnd type="triangle" w="med" len="med"/>
          </a:ln>
        </p:spPr>
      </p:cxnSp>
      <p:sp>
        <p:nvSpPr>
          <p:cNvPr id="26" name="TextBox 25"/>
          <p:cNvSpPr txBox="1"/>
          <p:nvPr/>
        </p:nvSpPr>
        <p:spPr>
          <a:xfrm>
            <a:off x="6217920" y="4160520"/>
            <a:ext cx="182880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業務を委託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48640" y="2011680"/>
            <a:ext cx="548640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28" name="TextBox 27"/>
          <p:cNvSpPr txBox="1"/>
          <p:nvPr/>
        </p:nvSpPr>
        <p:spPr>
          <a:xfrm>
            <a:off x="1234440" y="1847088"/>
            <a:ext cx="2286000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商流（モノ・サービス）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3566160" y="2011680"/>
            <a:ext cx="548640" cy="0"/>
          </a:xfrm>
          <a:prstGeom prst="line">
            <a:avLst/>
          </a:prstGeom>
          <a:ln w="31750">
            <a:solidFill>
              <a:srgbClr val="8C8C8C"/>
            </a:solidFill>
          </a:ln>
        </p:spPr>
      </p:cxnSp>
      <p:sp>
        <p:nvSpPr>
          <p:cNvPr id="30" name="TextBox 29"/>
          <p:cNvSpPr txBox="1"/>
          <p:nvPr/>
        </p:nvSpPr>
        <p:spPr>
          <a:xfrm>
            <a:off x="4251960" y="1847088"/>
            <a:ext cx="2286000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金流（お金）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6583680" y="2011680"/>
            <a:ext cx="548640" cy="0"/>
          </a:xfrm>
          <a:prstGeom prst="line">
            <a:avLst/>
          </a:prstGeom>
          <a:ln w="15875">
            <a:solidFill>
              <a:srgbClr val="A6A6A6"/>
            </a:solidFill>
            <a:prstDash val="dash"/>
          </a:ln>
        </p:spPr>
      </p:cxnSp>
      <p:sp>
        <p:nvSpPr>
          <p:cNvPr id="32" name="TextBox 31"/>
          <p:cNvSpPr txBox="1"/>
          <p:nvPr/>
        </p:nvSpPr>
        <p:spPr>
          <a:xfrm>
            <a:off x="7269480" y="1847088"/>
            <a:ext cx="2286000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情報流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892040"/>
            <a:ext cx="3931920" cy="105156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31520" y="5020056"/>
            <a:ext cx="356616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収益の仕組み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1520" y="5349240"/>
            <a:ext cx="3566160" cy="484632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収益源：手数料XX%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ステークホルダーマップ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影響力・関心がともに高い関係者から優先して合意形成します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45</a:t>
            </a:r>
          </a:p>
        </p:txBody>
      </p:sp>
      <p:sp>
        <p:nvSpPr>
          <p:cNvPr id="9" name="Rectangle 8"/>
          <p:cNvSpPr/>
          <p:nvPr/>
        </p:nvSpPr>
        <p:spPr>
          <a:xfrm>
            <a:off x="1051560" y="1828800"/>
            <a:ext cx="3154680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1920240"/>
            <a:ext cx="288036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満足を維持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06240" y="1828800"/>
            <a:ext cx="3154680" cy="1965960"/>
          </a:xfrm>
          <a:prstGeom prst="rect">
            <a:avLst/>
          </a:prstGeom>
          <a:solidFill>
            <a:srgbClr val="FFF3C4"/>
          </a:solidFill>
          <a:ln w="9525">
            <a:solidFill>
              <a:srgbClr val="D9D9D9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43400" y="1920240"/>
            <a:ext cx="288036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重点的に関与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51560" y="3794760"/>
            <a:ext cx="3154680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3886200"/>
            <a:ext cx="288036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動向を確認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06240" y="3794760"/>
            <a:ext cx="3154680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43400" y="3886200"/>
            <a:ext cx="288036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情報を提供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051560" y="5760720"/>
            <a:ext cx="6355080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cxnSp>
        <p:nvCxnSpPr>
          <p:cNvPr id="18" name="Connector 17"/>
          <p:cNvCxnSpPr/>
          <p:nvPr/>
        </p:nvCxnSpPr>
        <p:spPr>
          <a:xfrm flipV="1">
            <a:off x="1051560" y="1783080"/>
            <a:ext cx="0" cy="397764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19" name="TextBox 18"/>
          <p:cNvSpPr txBox="1"/>
          <p:nvPr/>
        </p:nvSpPr>
        <p:spPr>
          <a:xfrm>
            <a:off x="5074920" y="5806440"/>
            <a:ext cx="22860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関心度 高 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828800"/>
            <a:ext cx="502920" cy="10972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影響力</a:t>
            </a:r>
          </a:p>
          <a:p>
            <a:pPr algn="ctr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高</a:t>
            </a:r>
          </a:p>
        </p:txBody>
      </p:sp>
      <p:sp>
        <p:nvSpPr>
          <p:cNvPr id="21" name="Oval 20"/>
          <p:cNvSpPr/>
          <p:nvPr/>
        </p:nvSpPr>
        <p:spPr>
          <a:xfrm>
            <a:off x="5502859" y="2720340"/>
            <a:ext cx="182880" cy="182880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740603" y="2647188"/>
            <a:ext cx="1188720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関係者A</a:t>
            </a:r>
          </a:p>
        </p:txBody>
      </p:sp>
      <p:sp>
        <p:nvSpPr>
          <p:cNvPr id="23" name="Oval 22"/>
          <p:cNvSpPr/>
          <p:nvPr/>
        </p:nvSpPr>
        <p:spPr>
          <a:xfrm>
            <a:off x="6323076" y="3310128"/>
            <a:ext cx="182880" cy="182880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60820" y="3236976"/>
            <a:ext cx="1188720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関係者B</a:t>
            </a:r>
          </a:p>
        </p:txBody>
      </p:sp>
      <p:sp>
        <p:nvSpPr>
          <p:cNvPr id="25" name="Oval 24"/>
          <p:cNvSpPr/>
          <p:nvPr/>
        </p:nvSpPr>
        <p:spPr>
          <a:xfrm>
            <a:off x="2537460" y="2916936"/>
            <a:ext cx="182880" cy="182880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75204" y="2843784"/>
            <a:ext cx="1188720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関係者C</a:t>
            </a:r>
          </a:p>
        </p:txBody>
      </p:sp>
      <p:sp>
        <p:nvSpPr>
          <p:cNvPr id="27" name="Oval 26"/>
          <p:cNvSpPr/>
          <p:nvPr/>
        </p:nvSpPr>
        <p:spPr>
          <a:xfrm>
            <a:off x="4745736" y="4568342"/>
            <a:ext cx="182880" cy="182880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983480" y="4495190"/>
            <a:ext cx="1188720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関係者D</a:t>
            </a:r>
          </a:p>
        </p:txBody>
      </p:sp>
      <p:sp>
        <p:nvSpPr>
          <p:cNvPr id="29" name="Oval 28"/>
          <p:cNvSpPr/>
          <p:nvPr/>
        </p:nvSpPr>
        <p:spPr>
          <a:xfrm>
            <a:off x="2221992" y="4882896"/>
            <a:ext cx="182880" cy="182880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459736" y="4809744"/>
            <a:ext cx="1188720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関係者E</a:t>
            </a:r>
          </a:p>
        </p:txBody>
      </p:sp>
      <p:sp>
        <p:nvSpPr>
          <p:cNvPr id="31" name="Oval 30"/>
          <p:cNvSpPr/>
          <p:nvPr/>
        </p:nvSpPr>
        <p:spPr>
          <a:xfrm>
            <a:off x="5376672" y="5197450"/>
            <a:ext cx="182880" cy="182880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14416" y="5124298"/>
            <a:ext cx="1188720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関係者F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18120" y="1828800"/>
            <a:ext cx="36576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関わり方の方針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7818120" y="2194560"/>
            <a:ext cx="382493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35" name="TextBox 34"/>
          <p:cNvSpPr txBox="1"/>
          <p:nvPr/>
        </p:nvSpPr>
        <p:spPr>
          <a:xfrm>
            <a:off x="7818120" y="2267712"/>
            <a:ext cx="3824935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重点的に関与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18120" y="2633472"/>
            <a:ext cx="3824935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定例で意見を聞き、合意を得る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7818120" y="3108960"/>
            <a:ext cx="38249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8" name="TextBox 37"/>
          <p:cNvSpPr txBox="1"/>
          <p:nvPr/>
        </p:nvSpPr>
        <p:spPr>
          <a:xfrm>
            <a:off x="7818120" y="3182112"/>
            <a:ext cx="3824935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満足を維持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18120" y="3547872"/>
            <a:ext cx="3824935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要点を報告し、懸念を早期に把握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7818120" y="4023360"/>
            <a:ext cx="38249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1" name="TextBox 40"/>
          <p:cNvSpPr txBox="1"/>
          <p:nvPr/>
        </p:nvSpPr>
        <p:spPr>
          <a:xfrm>
            <a:off x="7818120" y="4096512"/>
            <a:ext cx="3824935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情報を提供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18120" y="4462272"/>
            <a:ext cx="3824935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進捗を定期的に共有する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7818120" y="4937760"/>
            <a:ext cx="38249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4" name="TextBox 43"/>
          <p:cNvSpPr txBox="1"/>
          <p:nvPr/>
        </p:nvSpPr>
        <p:spPr>
          <a:xfrm>
            <a:off x="7818120" y="5010912"/>
            <a:ext cx="3824935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動向を確認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18120" y="5376672"/>
            <a:ext cx="3824935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必要に応じて情報を届ける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業務フロー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受付から完了まで、4つの担当で7工程を進めます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46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828800"/>
            <a:ext cx="1188720" cy="95097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顧客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8640" y="2807208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1" name="Rectangle 10"/>
          <p:cNvSpPr/>
          <p:nvPr/>
        </p:nvSpPr>
        <p:spPr>
          <a:xfrm>
            <a:off x="548640" y="2834640"/>
            <a:ext cx="1188720" cy="95097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営業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8640" y="3813048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3" name="Rectangle 12"/>
          <p:cNvSpPr/>
          <p:nvPr/>
        </p:nvSpPr>
        <p:spPr>
          <a:xfrm>
            <a:off x="548640" y="3840480"/>
            <a:ext cx="1188720" cy="95097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業務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48640" y="4818888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548640" y="4846320"/>
            <a:ext cx="1188720" cy="95097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システム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48640" y="5824728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548640" y="1801368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2011680" y="2020824"/>
            <a:ext cx="13258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45720" rIns="4572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申込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11880" y="3026664"/>
            <a:ext cx="13258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45720" rIns="4572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内容確認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12080" y="4032504"/>
            <a:ext cx="1325880" cy="566928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45720" rIns="4572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審査</a:t>
            </a:r>
          </a:p>
        </p:txBody>
      </p:sp>
      <p:sp>
        <p:nvSpPr>
          <p:cNvPr id="21" name="Diamond 20"/>
          <p:cNvSpPr/>
          <p:nvPr/>
        </p:nvSpPr>
        <p:spPr>
          <a:xfrm>
            <a:off x="6766560" y="3941064"/>
            <a:ext cx="1417320" cy="749808"/>
          </a:xfrm>
          <a:prstGeom prst="diamond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判定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412480" y="5038344"/>
            <a:ext cx="13258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45720" rIns="4572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登録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012680" y="3026664"/>
            <a:ext cx="13258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45720" rIns="4572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結果連絡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012680" y="2020824"/>
            <a:ext cx="13258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45720" rIns="4572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受領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3337560" y="2304288"/>
            <a:ext cx="137160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3474720" y="2304288"/>
            <a:ext cx="0" cy="100584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3474720" y="3310128"/>
            <a:ext cx="109728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cxnSp>
        <p:nvCxnSpPr>
          <p:cNvPr id="28" name="Connector 27"/>
          <p:cNvCxnSpPr/>
          <p:nvPr/>
        </p:nvCxnSpPr>
        <p:spPr>
          <a:xfrm>
            <a:off x="4937760" y="3310128"/>
            <a:ext cx="137160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5074920" y="3310128"/>
            <a:ext cx="0" cy="100584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5074920" y="4315968"/>
            <a:ext cx="109728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cxnSp>
        <p:nvCxnSpPr>
          <p:cNvPr id="31" name="Connector 30"/>
          <p:cNvCxnSpPr/>
          <p:nvPr/>
        </p:nvCxnSpPr>
        <p:spPr>
          <a:xfrm>
            <a:off x="6565392" y="4315968"/>
            <a:ext cx="219456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cxnSp>
        <p:nvCxnSpPr>
          <p:cNvPr id="32" name="Connector 31"/>
          <p:cNvCxnSpPr/>
          <p:nvPr/>
        </p:nvCxnSpPr>
        <p:spPr>
          <a:xfrm>
            <a:off x="8138160" y="4315968"/>
            <a:ext cx="137160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8275320" y="4315968"/>
            <a:ext cx="0" cy="100584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8275320" y="5321808"/>
            <a:ext cx="109728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cxnSp>
        <p:nvCxnSpPr>
          <p:cNvPr id="35" name="Connector 34"/>
          <p:cNvCxnSpPr/>
          <p:nvPr/>
        </p:nvCxnSpPr>
        <p:spPr>
          <a:xfrm>
            <a:off x="9738360" y="5321808"/>
            <a:ext cx="137160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cxnSp>
        <p:nvCxnSpPr>
          <p:cNvPr id="36" name="Connector 35"/>
          <p:cNvCxnSpPr/>
          <p:nvPr/>
        </p:nvCxnSpPr>
        <p:spPr>
          <a:xfrm flipV="1">
            <a:off x="9875520" y="3310128"/>
            <a:ext cx="0" cy="201168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875520" y="3310128"/>
            <a:ext cx="109728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cxnSp>
        <p:nvCxnSpPr>
          <p:cNvPr id="38" name="Connector 37"/>
          <p:cNvCxnSpPr/>
          <p:nvPr/>
        </p:nvCxnSpPr>
        <p:spPr>
          <a:xfrm flipV="1">
            <a:off x="10675620" y="2606040"/>
            <a:ext cx="0" cy="402336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39" name="TextBox 38"/>
          <p:cNvSpPr txBox="1"/>
          <p:nvPr/>
        </p:nvSpPr>
        <p:spPr>
          <a:xfrm>
            <a:off x="548640" y="5925312"/>
            <a:ext cx="82296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※ 判定で否認となった場合は「内容確認」へ差し戻す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状態の移り変わり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案件は5つの状態を持ち、条件を満たすと次の状態に移ります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47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2926080"/>
            <a:ext cx="228600" cy="228600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777240" y="3017520"/>
            <a:ext cx="320040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11" name="Rectangle 10"/>
          <p:cNvSpPr/>
          <p:nvPr/>
        </p:nvSpPr>
        <p:spPr>
          <a:xfrm>
            <a:off x="1143000" y="2651760"/>
            <a:ext cx="1828800" cy="731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未着手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31920" y="2651760"/>
            <a:ext cx="1828800" cy="731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進行中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20840" y="2651760"/>
            <a:ext cx="1828800" cy="7315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レビュー中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09760" y="2651760"/>
            <a:ext cx="1828800" cy="731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完了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31920" y="4754880"/>
            <a:ext cx="1828800" cy="731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保留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017520" y="2880360"/>
            <a:ext cx="868680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17" name="TextBox 16"/>
          <p:cNvSpPr txBox="1"/>
          <p:nvPr/>
        </p:nvSpPr>
        <p:spPr>
          <a:xfrm>
            <a:off x="2971800" y="2514600"/>
            <a:ext cx="96012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着手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806440" y="2880360"/>
            <a:ext cx="868680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19" name="TextBox 18"/>
          <p:cNvSpPr txBox="1"/>
          <p:nvPr/>
        </p:nvSpPr>
        <p:spPr>
          <a:xfrm>
            <a:off x="5760720" y="2514600"/>
            <a:ext cx="96012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提出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8595360" y="2880360"/>
            <a:ext cx="868680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21" name="TextBox 20"/>
          <p:cNvSpPr txBox="1"/>
          <p:nvPr/>
        </p:nvSpPr>
        <p:spPr>
          <a:xfrm>
            <a:off x="8549640" y="2514600"/>
            <a:ext cx="96012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承認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7635240" y="3383280"/>
            <a:ext cx="0" cy="36576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cxnSp>
        <p:nvCxnSpPr>
          <p:cNvPr id="23" name="Connector 22"/>
          <p:cNvCxnSpPr/>
          <p:nvPr/>
        </p:nvCxnSpPr>
        <p:spPr>
          <a:xfrm flipH="1">
            <a:off x="5120640" y="3749040"/>
            <a:ext cx="2514600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5120640" y="3429000"/>
            <a:ext cx="0" cy="32004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25" name="TextBox 24"/>
          <p:cNvSpPr txBox="1"/>
          <p:nvPr/>
        </p:nvSpPr>
        <p:spPr>
          <a:xfrm>
            <a:off x="5257800" y="3767328"/>
            <a:ext cx="219456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差戻し（修正依頼）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4480560" y="3429000"/>
            <a:ext cx="0" cy="128016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27" name="TextBox 26"/>
          <p:cNvSpPr txBox="1"/>
          <p:nvPr/>
        </p:nvSpPr>
        <p:spPr>
          <a:xfrm>
            <a:off x="2926080" y="3931920"/>
            <a:ext cx="146304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中断</a:t>
            </a:r>
          </a:p>
        </p:txBody>
      </p:sp>
      <p:cxnSp>
        <p:nvCxnSpPr>
          <p:cNvPr id="28" name="Connector 27"/>
          <p:cNvCxnSpPr/>
          <p:nvPr/>
        </p:nvCxnSpPr>
        <p:spPr>
          <a:xfrm flipV="1">
            <a:off x="5212080" y="3886200"/>
            <a:ext cx="0" cy="822960"/>
          </a:xfrm>
          <a:prstGeom prst="line">
            <a:avLst/>
          </a:prstGeom>
          <a:ln w="15875">
            <a:solidFill>
              <a:srgbClr val="A6A6A6"/>
            </a:solidFill>
            <a:tailEnd type="triangle" w="med" len="med"/>
          </a:ln>
        </p:spPr>
      </p:cxnSp>
      <p:sp>
        <p:nvSpPr>
          <p:cNvPr id="29" name="TextBox 28"/>
          <p:cNvSpPr txBox="1"/>
          <p:nvPr/>
        </p:nvSpPr>
        <p:spPr>
          <a:xfrm>
            <a:off x="5349240" y="4206240"/>
            <a:ext cx="91440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再開</a:t>
            </a:r>
          </a:p>
        </p:txBody>
      </p:sp>
      <p:sp>
        <p:nvSpPr>
          <p:cNvPr id="30" name="Oval 29"/>
          <p:cNvSpPr/>
          <p:nvPr/>
        </p:nvSpPr>
        <p:spPr>
          <a:xfrm>
            <a:off x="11430000" y="2916936"/>
            <a:ext cx="219456" cy="21945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1484864" y="2971800"/>
            <a:ext cx="109728" cy="109728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2" name="Connector 31"/>
          <p:cNvCxnSpPr/>
          <p:nvPr/>
        </p:nvCxnSpPr>
        <p:spPr>
          <a:xfrm>
            <a:off x="11356848" y="3017520"/>
            <a:ext cx="73152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33" name="TextBox 32"/>
          <p:cNvSpPr txBox="1"/>
          <p:nvPr/>
        </p:nvSpPr>
        <p:spPr>
          <a:xfrm>
            <a:off x="6720840" y="4663440"/>
            <a:ext cx="4922215" cy="10972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黄色は滞留が多い状態。レビュー期間の短縮が課題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成熟度モデル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現在のレベル2から、20XX年度にレベル4到達を目指します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48</a:t>
            </a:r>
          </a:p>
        </p:txBody>
      </p:sp>
      <p:sp>
        <p:nvSpPr>
          <p:cNvPr id="9" name="Rectangle 8"/>
          <p:cNvSpPr/>
          <p:nvPr/>
        </p:nvSpPr>
        <p:spPr>
          <a:xfrm>
            <a:off x="585216" y="5074920"/>
            <a:ext cx="2145731" cy="7772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148072"/>
            <a:ext cx="1853123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440680"/>
            <a:ext cx="185312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場当たり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85216" y="1828800"/>
            <a:ext cx="2145731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31520" y="1920240"/>
            <a:ext cx="1853123" cy="6858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レベルの状態を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入力します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04099" y="4617720"/>
            <a:ext cx="2145731" cy="12344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50403" y="4690872"/>
            <a:ext cx="1853123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LEVEL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50403" y="4983480"/>
            <a:ext cx="185312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反復可能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804099" y="1828800"/>
            <a:ext cx="2145731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2950403" y="1920240"/>
            <a:ext cx="1853123" cy="6858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レベルの状態を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入力します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50403" y="4160520"/>
            <a:ext cx="7315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現在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2982" y="4160520"/>
            <a:ext cx="2145731" cy="16916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169286" y="4233672"/>
            <a:ext cx="1853123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LEVEL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69286" y="4526280"/>
            <a:ext cx="185312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定義済み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022982" y="1828800"/>
            <a:ext cx="2145731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5169286" y="1920240"/>
            <a:ext cx="1853123" cy="6858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レベルの状態を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入力します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241865" y="3703320"/>
            <a:ext cx="2145731" cy="214884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88169" y="3776472"/>
            <a:ext cx="1853123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LEVEL 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88169" y="4069080"/>
            <a:ext cx="185312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管理された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7241865" y="1828800"/>
            <a:ext cx="2145731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29" name="TextBox 28"/>
          <p:cNvSpPr txBox="1"/>
          <p:nvPr/>
        </p:nvSpPr>
        <p:spPr>
          <a:xfrm>
            <a:off x="7388169" y="1920240"/>
            <a:ext cx="1853123" cy="6858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レベルの状態を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入力します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388169" y="3246120"/>
            <a:ext cx="731520" cy="329184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目標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460748" y="3246120"/>
            <a:ext cx="2145731" cy="26060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607052" y="3319272"/>
            <a:ext cx="1853123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LEVEL 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07052" y="3611880"/>
            <a:ext cx="185312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最適化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9460748" y="1828800"/>
            <a:ext cx="2145731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5" name="TextBox 34"/>
          <p:cNvSpPr txBox="1"/>
          <p:nvPr/>
        </p:nvSpPr>
        <p:spPr>
          <a:xfrm>
            <a:off x="9607052" y="1920240"/>
            <a:ext cx="1853123" cy="6858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レベルの状態を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入力します</a:t>
            </a:r>
          </a:p>
        </p:txBody>
      </p:sp>
      <p:cxnSp>
        <p:nvCxnSpPr>
          <p:cNvPr id="36" name="Connector 35"/>
          <p:cNvCxnSpPr/>
          <p:nvPr/>
        </p:nvCxnSpPr>
        <p:spPr>
          <a:xfrm flipV="1">
            <a:off x="4425605" y="3291840"/>
            <a:ext cx="3340486" cy="868680"/>
          </a:xfrm>
          <a:prstGeom prst="line">
            <a:avLst/>
          </a:prstGeom>
          <a:ln w="15875">
            <a:solidFill>
              <a:srgbClr val="A6A6A6"/>
            </a:solidFill>
            <a:tailEnd type="triangle" w="med" len="med"/>
          </a:ln>
        </p:spPr>
      </p:cxn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戦略の全体像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1つのビジョンを、4本の柱と共通の土台で支えます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49</a:t>
            </a:r>
          </a:p>
        </p:txBody>
      </p:sp>
      <p:sp>
        <p:nvSpPr>
          <p:cNvPr id="9" name="Isosceles Triangle 8"/>
          <p:cNvSpPr/>
          <p:nvPr/>
        </p:nvSpPr>
        <p:spPr>
          <a:xfrm>
            <a:off x="1463040" y="1783080"/>
            <a:ext cx="9262872" cy="1143000"/>
          </a:xfrm>
          <a:prstGeom prst="triangle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80560" y="2240280"/>
            <a:ext cx="3227832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VISION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23360" y="2560320"/>
            <a:ext cx="4142232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ビジョンを入力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63040" y="2971800"/>
            <a:ext cx="9262872" cy="73152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463040" y="3154680"/>
            <a:ext cx="2178558" cy="196596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45920" y="3246120"/>
            <a:ext cx="181279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柱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45920" y="3520440"/>
            <a:ext cx="181279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重点施策を入力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3977640"/>
            <a:ext cx="1812798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・内容を入力</a:t>
            </a:r>
          </a:p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・内容を入力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824478" y="3154680"/>
            <a:ext cx="2178558" cy="196596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007358" y="3246120"/>
            <a:ext cx="181279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柱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07358" y="3520440"/>
            <a:ext cx="181279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重点施策を入力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07358" y="3977640"/>
            <a:ext cx="1812798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・内容を入力</a:t>
            </a:r>
          </a:p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・内容を入力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85916" y="3154680"/>
            <a:ext cx="2178558" cy="196596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68796" y="3246120"/>
            <a:ext cx="181279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柱 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68796" y="3520440"/>
            <a:ext cx="181279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重点施策を入力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68796" y="3977640"/>
            <a:ext cx="1812798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・内容を入力</a:t>
            </a:r>
          </a:p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・内容を入力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547354" y="3154680"/>
            <a:ext cx="2178558" cy="196596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730234" y="3246120"/>
            <a:ext cx="181279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柱 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730234" y="3520440"/>
            <a:ext cx="181279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重点施策を入力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30234" y="3977640"/>
            <a:ext cx="1812798" cy="1005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・内容を入力</a:t>
            </a:r>
          </a:p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・内容を入力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463040" y="5230368"/>
            <a:ext cx="9262872" cy="73152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463040" y="5394960"/>
            <a:ext cx="4539996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土台：組織・人材を入力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85916" y="5394960"/>
            <a:ext cx="4539996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土台：仕組み・ITを入力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成果への集約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4つの取り組みを、1つの成果に集約します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50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828800"/>
            <a:ext cx="2602154" cy="13716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920240"/>
            <a:ext cx="2236394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要素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240280"/>
            <a:ext cx="223639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取り組みを入力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670048"/>
            <a:ext cx="223639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849717" y="3200400"/>
            <a:ext cx="0" cy="411480"/>
          </a:xfrm>
          <a:prstGeom prst="line">
            <a:avLst/>
          </a:prstGeom>
          <a:ln w="15875">
            <a:solidFill>
              <a:srgbClr val="A6A6A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3379394" y="1828800"/>
            <a:ext cx="2602154" cy="13716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62274" y="1920240"/>
            <a:ext cx="2236394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要素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2274" y="2240280"/>
            <a:ext cx="223639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取り組みを入力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2274" y="2670048"/>
            <a:ext cx="223639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4680471" y="3200400"/>
            <a:ext cx="0" cy="411480"/>
          </a:xfrm>
          <a:prstGeom prst="line">
            <a:avLst/>
          </a:prstGeom>
          <a:ln w="15875">
            <a:solidFill>
              <a:srgbClr val="A6A6A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210148" y="1828800"/>
            <a:ext cx="2602154" cy="13716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93028" y="1920240"/>
            <a:ext cx="2236394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要素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93028" y="2240280"/>
            <a:ext cx="223639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取り組みを入力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93028" y="2670048"/>
            <a:ext cx="223639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511224" y="3200400"/>
            <a:ext cx="0" cy="411480"/>
          </a:xfrm>
          <a:prstGeom prst="line">
            <a:avLst/>
          </a:prstGeom>
          <a:ln w="15875">
            <a:solidFill>
              <a:srgbClr val="A6A6A6"/>
            </a:solidFill>
          </a:ln>
        </p:spPr>
      </p:cxnSp>
      <p:sp>
        <p:nvSpPr>
          <p:cNvPr id="24" name="Rectangle 23"/>
          <p:cNvSpPr/>
          <p:nvPr/>
        </p:nvSpPr>
        <p:spPr>
          <a:xfrm>
            <a:off x="9040901" y="1828800"/>
            <a:ext cx="2602154" cy="13716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23781" y="1920240"/>
            <a:ext cx="2236394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要素 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23781" y="2240280"/>
            <a:ext cx="223639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取り組みを入力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23781" y="2670048"/>
            <a:ext cx="223639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10341978" y="3200400"/>
            <a:ext cx="0" cy="411480"/>
          </a:xfrm>
          <a:prstGeom prst="line">
            <a:avLst/>
          </a:prstGeom>
          <a:ln w="15875">
            <a:solidFill>
              <a:srgbClr val="A6A6A6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1849717" y="3611880"/>
            <a:ext cx="8492261" cy="0"/>
          </a:xfrm>
          <a:prstGeom prst="line">
            <a:avLst/>
          </a:prstGeom>
          <a:ln w="15875">
            <a:solidFill>
              <a:srgbClr val="A6A6A6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6096305" y="3611880"/>
            <a:ext cx="0" cy="548640"/>
          </a:xfrm>
          <a:prstGeom prst="line">
            <a:avLst/>
          </a:prstGeom>
          <a:ln w="22225">
            <a:solidFill>
              <a:srgbClr val="222222"/>
            </a:solidFill>
            <a:tailEnd type="triangle" w="med" len="med"/>
          </a:ln>
        </p:spPr>
      </p:cxnSp>
      <p:sp>
        <p:nvSpPr>
          <p:cNvPr id="31" name="Rectangle 30"/>
          <p:cNvSpPr/>
          <p:nvPr/>
        </p:nvSpPr>
        <p:spPr>
          <a:xfrm>
            <a:off x="3355848" y="4206240"/>
            <a:ext cx="5486400" cy="13716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38728" y="4315968"/>
            <a:ext cx="512064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成果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38728" y="4617720"/>
            <a:ext cx="51206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実現したい成果を入力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38728" y="5120640"/>
            <a:ext cx="512064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指標：XX（20XX年度）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起点からの展開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1つのコア技術を、6つの領域に展開します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51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3063240"/>
            <a:ext cx="2743200" cy="173736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起点を入力</a:t>
            </a:r>
          </a:p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（例：コア技術）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3291840" y="2103120"/>
            <a:ext cx="2103120" cy="182880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486400" y="1828800"/>
            <a:ext cx="54864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5040" y="1828800"/>
            <a:ext cx="237744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展開先を入力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03920" y="1828800"/>
            <a:ext cx="313913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展開の内容を入力します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486400" y="2450592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3291840" y="2788920"/>
            <a:ext cx="2103120" cy="114300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486400" y="2514600"/>
            <a:ext cx="54864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35040" y="2514600"/>
            <a:ext cx="237744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展開先を入力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03920" y="2514600"/>
            <a:ext cx="313913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展開の内容を入力します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486400" y="3136392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3291840" y="3474720"/>
            <a:ext cx="2103120" cy="45720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21" name="TextBox 20"/>
          <p:cNvSpPr txBox="1"/>
          <p:nvPr/>
        </p:nvSpPr>
        <p:spPr>
          <a:xfrm>
            <a:off x="5486400" y="3200400"/>
            <a:ext cx="54864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35040" y="3200400"/>
            <a:ext cx="237744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展開先を入力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20" y="3200400"/>
            <a:ext cx="313913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展開の内容を入力します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486400" y="3822192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3291840" y="3931920"/>
            <a:ext cx="2103120" cy="22860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26" name="TextBox 25"/>
          <p:cNvSpPr txBox="1"/>
          <p:nvPr/>
        </p:nvSpPr>
        <p:spPr>
          <a:xfrm>
            <a:off x="5486400" y="3886200"/>
            <a:ext cx="54864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35040" y="3886200"/>
            <a:ext cx="237744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展開先を入力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3886200"/>
            <a:ext cx="313913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展開の内容を入力します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486400" y="4507992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3291840" y="3931920"/>
            <a:ext cx="2103120" cy="91440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31" name="TextBox 30"/>
          <p:cNvSpPr txBox="1"/>
          <p:nvPr/>
        </p:nvSpPr>
        <p:spPr>
          <a:xfrm>
            <a:off x="5486400" y="4572000"/>
            <a:ext cx="54864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35040" y="4572000"/>
            <a:ext cx="237744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展開先を入力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03920" y="4572000"/>
            <a:ext cx="313913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展開の内容を入力します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486400" y="5193792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3291840" y="3931920"/>
            <a:ext cx="2103120" cy="160020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36" name="TextBox 35"/>
          <p:cNvSpPr txBox="1"/>
          <p:nvPr/>
        </p:nvSpPr>
        <p:spPr>
          <a:xfrm>
            <a:off x="5486400" y="5257800"/>
            <a:ext cx="54864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35040" y="5257800"/>
            <a:ext cx="237744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展開先を入力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03920" y="5257800"/>
            <a:ext cx="313913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展開の内容を入力します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エコシステム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自社の基盤に6者が参加し、互いに価値を提供し合います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52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3840480" y="2331720"/>
            <a:ext cx="0" cy="1600200"/>
          </a:xfrm>
          <a:prstGeom prst="line">
            <a:avLst/>
          </a:prstGeom>
          <a:ln w="15875">
            <a:solidFill>
              <a:srgbClr val="D9D9D9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3840480" y="2331720"/>
            <a:ext cx="1732267" cy="80010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</p:cxnSp>
      <p:cxnSp>
        <p:nvCxnSpPr>
          <p:cNvPr id="11" name="Connector 10"/>
          <p:cNvCxnSpPr/>
          <p:nvPr/>
        </p:nvCxnSpPr>
        <p:spPr>
          <a:xfrm flipV="1">
            <a:off x="3840480" y="3131820"/>
            <a:ext cx="1732267" cy="800100"/>
          </a:xfrm>
          <a:prstGeom prst="line">
            <a:avLst/>
          </a:prstGeom>
          <a:ln w="15875">
            <a:solidFill>
              <a:srgbClr val="D9D9D9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5572747" y="3131820"/>
            <a:ext cx="0" cy="160020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</p:cxnSp>
      <p:cxnSp>
        <p:nvCxnSpPr>
          <p:cNvPr id="13" name="Connector 12"/>
          <p:cNvCxnSpPr/>
          <p:nvPr/>
        </p:nvCxnSpPr>
        <p:spPr>
          <a:xfrm>
            <a:off x="3840480" y="3931920"/>
            <a:ext cx="1732267" cy="800100"/>
          </a:xfrm>
          <a:prstGeom prst="line">
            <a:avLst/>
          </a:prstGeom>
          <a:ln w="15875">
            <a:solidFill>
              <a:srgbClr val="D9D9D9"/>
            </a:solidFill>
          </a:ln>
        </p:spPr>
      </p:cxnSp>
      <p:cxnSp>
        <p:nvCxnSpPr>
          <p:cNvPr id="14" name="Connector 13"/>
          <p:cNvCxnSpPr/>
          <p:nvPr/>
        </p:nvCxnSpPr>
        <p:spPr>
          <a:xfrm flipH="1">
            <a:off x="3840480" y="4732020"/>
            <a:ext cx="1732267" cy="80010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</p:cxnSp>
      <p:cxnSp>
        <p:nvCxnSpPr>
          <p:cNvPr id="15" name="Connector 14"/>
          <p:cNvCxnSpPr/>
          <p:nvPr/>
        </p:nvCxnSpPr>
        <p:spPr>
          <a:xfrm>
            <a:off x="3840480" y="3931920"/>
            <a:ext cx="0" cy="1600200"/>
          </a:xfrm>
          <a:prstGeom prst="line">
            <a:avLst/>
          </a:prstGeom>
          <a:ln w="15875">
            <a:solidFill>
              <a:srgbClr val="D9D9D9"/>
            </a:solidFill>
          </a:ln>
        </p:spPr>
      </p:cxnSp>
      <p:cxnSp>
        <p:nvCxnSpPr>
          <p:cNvPr id="16" name="Connector 15"/>
          <p:cNvCxnSpPr/>
          <p:nvPr/>
        </p:nvCxnSpPr>
        <p:spPr>
          <a:xfrm flipH="1" flipV="1">
            <a:off x="2108213" y="4732020"/>
            <a:ext cx="1732267" cy="80010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</p:cxnSp>
      <p:cxnSp>
        <p:nvCxnSpPr>
          <p:cNvPr id="17" name="Connector 16"/>
          <p:cNvCxnSpPr/>
          <p:nvPr/>
        </p:nvCxnSpPr>
        <p:spPr>
          <a:xfrm flipH="1">
            <a:off x="2108213" y="3931920"/>
            <a:ext cx="1732267" cy="800100"/>
          </a:xfrm>
          <a:prstGeom prst="line">
            <a:avLst/>
          </a:prstGeom>
          <a:ln w="15875">
            <a:solidFill>
              <a:srgbClr val="D9D9D9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2108213" y="3131820"/>
            <a:ext cx="0" cy="160020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</p:cxnSp>
      <p:cxnSp>
        <p:nvCxnSpPr>
          <p:cNvPr id="19" name="Connector 18"/>
          <p:cNvCxnSpPr/>
          <p:nvPr/>
        </p:nvCxnSpPr>
        <p:spPr>
          <a:xfrm flipH="1" flipV="1">
            <a:off x="2108213" y="3131820"/>
            <a:ext cx="1732267" cy="800100"/>
          </a:xfrm>
          <a:prstGeom prst="line">
            <a:avLst/>
          </a:prstGeom>
          <a:ln w="15875">
            <a:solidFill>
              <a:srgbClr val="D9D9D9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2108213" y="2331720"/>
            <a:ext cx="1732267" cy="80010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</p:cxnSp>
      <p:sp>
        <p:nvSpPr>
          <p:cNvPr id="21" name="Oval 20"/>
          <p:cNvSpPr/>
          <p:nvPr/>
        </p:nvSpPr>
        <p:spPr>
          <a:xfrm>
            <a:off x="2971800" y="3063240"/>
            <a:ext cx="1737360" cy="1737360"/>
          </a:xfrm>
          <a:prstGeom prst="ellipse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自社</a:t>
            </a:r>
          </a:p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基盤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73552" y="2011680"/>
            <a:ext cx="1133856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参加者A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05819" y="2811780"/>
            <a:ext cx="1133856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参加者B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05819" y="4411980"/>
            <a:ext cx="1133856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参加者C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73552" y="5212080"/>
            <a:ext cx="1133856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参加者D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541285" y="4411980"/>
            <a:ext cx="1133856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参加者E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541285" y="2811780"/>
            <a:ext cx="1133856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参加者F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0" y="1828800"/>
            <a:ext cx="36576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参加者と提供価値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680960" y="2194560"/>
            <a:ext cx="396209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30" name="TextBox 29"/>
          <p:cNvSpPr txBox="1"/>
          <p:nvPr/>
        </p:nvSpPr>
        <p:spPr>
          <a:xfrm>
            <a:off x="7680960" y="2267712"/>
            <a:ext cx="128016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参加者A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06840" y="2267712"/>
            <a:ext cx="2636215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提供する価値を入力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680960" y="2816352"/>
            <a:ext cx="39620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3" name="TextBox 32"/>
          <p:cNvSpPr txBox="1"/>
          <p:nvPr/>
        </p:nvSpPr>
        <p:spPr>
          <a:xfrm>
            <a:off x="7680960" y="2889504"/>
            <a:ext cx="128016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参加者B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06840" y="2889504"/>
            <a:ext cx="2636215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提供する価値を入力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7680960" y="3438144"/>
            <a:ext cx="39620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6" name="TextBox 35"/>
          <p:cNvSpPr txBox="1"/>
          <p:nvPr/>
        </p:nvSpPr>
        <p:spPr>
          <a:xfrm>
            <a:off x="7680960" y="3511296"/>
            <a:ext cx="128016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参加者C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06840" y="3511296"/>
            <a:ext cx="2636215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提供する価値を入力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7680960" y="4059936"/>
            <a:ext cx="39620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9" name="TextBox 38"/>
          <p:cNvSpPr txBox="1"/>
          <p:nvPr/>
        </p:nvSpPr>
        <p:spPr>
          <a:xfrm>
            <a:off x="7680960" y="4133088"/>
            <a:ext cx="128016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参加者D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06840" y="4133088"/>
            <a:ext cx="2636215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提供する価値を入力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7680960" y="4681728"/>
            <a:ext cx="39620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2" name="TextBox 41"/>
          <p:cNvSpPr txBox="1"/>
          <p:nvPr/>
        </p:nvSpPr>
        <p:spPr>
          <a:xfrm>
            <a:off x="7680960" y="4754880"/>
            <a:ext cx="128016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参加者E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006840" y="4754880"/>
            <a:ext cx="2636215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提供する価値を入力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7680960" y="5303520"/>
            <a:ext cx="39620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5" name="TextBox 44"/>
          <p:cNvSpPr txBox="1"/>
          <p:nvPr/>
        </p:nvSpPr>
        <p:spPr>
          <a:xfrm>
            <a:off x="7680960" y="5376672"/>
            <a:ext cx="128016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参加者F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006840" y="5376672"/>
            <a:ext cx="2636215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提供する価値を入力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トレードオフ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スピードを優先し、品質のリスクは運用でカバーします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53</a:t>
            </a:r>
          </a:p>
        </p:txBody>
      </p:sp>
      <p:sp>
        <p:nvSpPr>
          <p:cNvPr id="9" name="Rectangle 8"/>
          <p:cNvSpPr/>
          <p:nvPr/>
        </p:nvSpPr>
        <p:spPr>
          <a:xfrm>
            <a:off x="6050585" y="2697480"/>
            <a:ext cx="91440" cy="2971800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>
            <a:off x="5456225" y="5669280"/>
            <a:ext cx="1280160" cy="274320"/>
          </a:xfrm>
          <a:prstGeom prst="triangl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 rot="21360000">
            <a:off x="2164385" y="2651760"/>
            <a:ext cx="7863840" cy="91440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968289" y="2569464"/>
            <a:ext cx="256032" cy="256032"/>
          </a:xfrm>
          <a:prstGeom prst="ellipse">
            <a:avLst/>
          </a:prstGeom>
          <a:solidFill>
            <a:srgbClr val="FFC700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2347265" y="2959000"/>
            <a:ext cx="0" cy="50292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09905" y="3461920"/>
            <a:ext cx="3474720" cy="210312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2785" y="3553360"/>
            <a:ext cx="31089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A案：スピード重視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2785" y="4010560"/>
            <a:ext cx="3108960" cy="14630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得るもの：XXを入力</a:t>
            </a:r>
          </a:p>
          <a:p>
            <a:pPr algn="l">
              <a:spcAft>
                <a:spcPts val="400"/>
              </a:spcAft>
            </a:pP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失うもの：XXを入力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影響：XXを入力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170225" y="3141880"/>
            <a:ext cx="9144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優先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9845345" y="2435960"/>
            <a:ext cx="0" cy="50292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8107985" y="2938880"/>
            <a:ext cx="3474720" cy="210312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90865" y="3030320"/>
            <a:ext cx="31089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B案：品質重視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0865" y="3487520"/>
            <a:ext cx="3108960" cy="14630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得るもの：XXを入力</a:t>
            </a:r>
          </a:p>
          <a:p>
            <a:pPr algn="l">
              <a:spcAft>
                <a:spcPts val="400"/>
              </a:spcAft>
            </a:pP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失うもの：XXを入力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影響：XXを入力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氷山モデル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表面の出来事の奥に、仕組みと前提意識の問題があります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54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2788920"/>
            <a:ext cx="6400800" cy="315468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548640" y="2788920"/>
            <a:ext cx="6400800" cy="0"/>
          </a:xfrm>
          <a:prstGeom prst="line">
            <a:avLst/>
          </a:prstGeom>
          <a:ln w="15875">
            <a:solidFill>
              <a:srgbClr val="A6A6A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48640" y="2468880"/>
            <a:ext cx="13716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水面</a:t>
            </a:r>
          </a:p>
        </p:txBody>
      </p:sp>
      <p:sp>
        <p:nvSpPr>
          <p:cNvPr id="12" name="Isosceles Triangle 11"/>
          <p:cNvSpPr/>
          <p:nvPr/>
        </p:nvSpPr>
        <p:spPr>
          <a:xfrm>
            <a:off x="2651760" y="1828800"/>
            <a:ext cx="2194560" cy="960120"/>
          </a:xfrm>
          <a:prstGeom prst="triangle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rapezoid 12"/>
          <p:cNvSpPr/>
          <p:nvPr/>
        </p:nvSpPr>
        <p:spPr>
          <a:xfrm>
            <a:off x="2286000" y="2825496"/>
            <a:ext cx="2926080" cy="978408"/>
          </a:xfrm>
          <a:prstGeom prst="trapezoid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51760" y="3063240"/>
            <a:ext cx="219456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パターン</a:t>
            </a:r>
          </a:p>
        </p:txBody>
      </p:sp>
      <p:sp>
        <p:nvSpPr>
          <p:cNvPr id="15" name="Trapezoid 14"/>
          <p:cNvSpPr/>
          <p:nvPr/>
        </p:nvSpPr>
        <p:spPr>
          <a:xfrm>
            <a:off x="1737360" y="3877056"/>
            <a:ext cx="4023360" cy="978408"/>
          </a:xfrm>
          <a:prstGeom prst="trapezoid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51760" y="4114800"/>
            <a:ext cx="219456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構造</a:t>
            </a:r>
          </a:p>
        </p:txBody>
      </p:sp>
      <p:sp>
        <p:nvSpPr>
          <p:cNvPr id="17" name="Trapezoid 16"/>
          <p:cNvSpPr/>
          <p:nvPr/>
        </p:nvSpPr>
        <p:spPr>
          <a:xfrm>
            <a:off x="1188720" y="4928616"/>
            <a:ext cx="5120640" cy="978408"/>
          </a:xfrm>
          <a:prstGeom prst="trapezoid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51760" y="5166360"/>
            <a:ext cx="219456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意識・前提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4640" y="2377440"/>
            <a:ext cx="18288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出来事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315200" y="1828800"/>
            <a:ext cx="432785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21" name="TextBox 20"/>
          <p:cNvSpPr txBox="1"/>
          <p:nvPr/>
        </p:nvSpPr>
        <p:spPr>
          <a:xfrm>
            <a:off x="7315200" y="1901952"/>
            <a:ext cx="4327855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出来事（見える）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0" y="2267712"/>
            <a:ext cx="4327855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起きている事象を入力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315200" y="2834640"/>
            <a:ext cx="43278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7315200" y="2907792"/>
            <a:ext cx="4327855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パターン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3273552"/>
            <a:ext cx="4327855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繰り返される傾向を入力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7315200" y="3886200"/>
            <a:ext cx="43278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7" name="TextBox 26"/>
          <p:cNvSpPr txBox="1"/>
          <p:nvPr/>
        </p:nvSpPr>
        <p:spPr>
          <a:xfrm>
            <a:off x="7315200" y="3959352"/>
            <a:ext cx="4327855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構造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0" y="4325112"/>
            <a:ext cx="4327855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パターンを生む仕組みを入力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315200" y="4937760"/>
            <a:ext cx="43278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0" name="TextBox 29"/>
          <p:cNvSpPr txBox="1"/>
          <p:nvPr/>
        </p:nvSpPr>
        <p:spPr>
          <a:xfrm>
            <a:off x="7315200" y="5010912"/>
            <a:ext cx="4327855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意識・前提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0" y="5376672"/>
            <a:ext cx="4327855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根底にある考え方を入力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作業分解（WBS）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プロジェクトを4つの作業群・14の作業に分解します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55</a:t>
            </a:r>
          </a:p>
        </p:txBody>
      </p:sp>
      <p:sp>
        <p:nvSpPr>
          <p:cNvPr id="9" name="Rectangle 8"/>
          <p:cNvSpPr/>
          <p:nvPr/>
        </p:nvSpPr>
        <p:spPr>
          <a:xfrm>
            <a:off x="4270248" y="1783080"/>
            <a:ext cx="3657600" cy="548640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txBody>
          <a:bodyPr rtlCol="0" anchor="ctr" wrap="square" lIns="109728" rIns="109728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FFFFFF"/>
                </a:solidFill>
                <a:latin typeface="Yu Gothic"/>
                <a:ea typeface="Yu Gothic"/>
              </a:rPr>
              <a:t>0　プロジェクト名を入力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9048" y="2331720"/>
            <a:ext cx="0" cy="22860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849717" y="2560320"/>
            <a:ext cx="8492261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1849717" y="2560320"/>
            <a:ext cx="0" cy="18288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13" name="Rectangle 12"/>
          <p:cNvSpPr/>
          <p:nvPr/>
        </p:nvSpPr>
        <p:spPr>
          <a:xfrm>
            <a:off x="548640" y="2743200"/>
            <a:ext cx="2602154" cy="56692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　作業群を入力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22960" y="3310128"/>
            <a:ext cx="0" cy="2350008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822960" y="3758184"/>
            <a:ext cx="182880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16" name="Rectangle 15"/>
          <p:cNvSpPr/>
          <p:nvPr/>
        </p:nvSpPr>
        <p:spPr>
          <a:xfrm>
            <a:off x="1005840" y="3520440"/>
            <a:ext cx="2144954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37160" rIns="13716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1.1　作業を入力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22960" y="4361688"/>
            <a:ext cx="182880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1005840" y="4123944"/>
            <a:ext cx="2144954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37160" rIns="13716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1.2　作業を入力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22960" y="4965192"/>
            <a:ext cx="182880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1005840" y="4727448"/>
            <a:ext cx="2144954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37160" rIns="13716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1.3　作業を入力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22960" y="5568696"/>
            <a:ext cx="182880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22" name="Rectangle 21"/>
          <p:cNvSpPr/>
          <p:nvPr/>
        </p:nvSpPr>
        <p:spPr>
          <a:xfrm>
            <a:off x="1005840" y="5330952"/>
            <a:ext cx="2144954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37160" rIns="13716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1.4　作業を入力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680471" y="2560320"/>
            <a:ext cx="0" cy="18288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24" name="Rectangle 23"/>
          <p:cNvSpPr/>
          <p:nvPr/>
        </p:nvSpPr>
        <p:spPr>
          <a:xfrm>
            <a:off x="3379394" y="2743200"/>
            <a:ext cx="2602154" cy="566928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　作業群を入力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3653714" y="3310128"/>
            <a:ext cx="0" cy="1746504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3653714" y="3758184"/>
            <a:ext cx="182880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27" name="Rectangle 26"/>
          <p:cNvSpPr/>
          <p:nvPr/>
        </p:nvSpPr>
        <p:spPr>
          <a:xfrm>
            <a:off x="3836594" y="3520440"/>
            <a:ext cx="2144954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37160" rIns="13716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2.1　作業を入力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3653714" y="4361688"/>
            <a:ext cx="182880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29" name="Rectangle 28"/>
          <p:cNvSpPr/>
          <p:nvPr/>
        </p:nvSpPr>
        <p:spPr>
          <a:xfrm>
            <a:off x="3836594" y="4123944"/>
            <a:ext cx="2144954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37160" rIns="13716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2.2　作業を入力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3653714" y="4965192"/>
            <a:ext cx="182880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31" name="Rectangle 30"/>
          <p:cNvSpPr/>
          <p:nvPr/>
        </p:nvSpPr>
        <p:spPr>
          <a:xfrm>
            <a:off x="3836594" y="4727448"/>
            <a:ext cx="2144954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37160" rIns="13716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2.3　作業を入力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511224" y="2560320"/>
            <a:ext cx="0" cy="18288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33" name="Rectangle 32"/>
          <p:cNvSpPr/>
          <p:nvPr/>
        </p:nvSpPr>
        <p:spPr>
          <a:xfrm>
            <a:off x="6210148" y="2743200"/>
            <a:ext cx="2602154" cy="56692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　作業群を入力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6484468" y="3310128"/>
            <a:ext cx="0" cy="2350008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6484468" y="3758184"/>
            <a:ext cx="182880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36" name="Rectangle 35"/>
          <p:cNvSpPr/>
          <p:nvPr/>
        </p:nvSpPr>
        <p:spPr>
          <a:xfrm>
            <a:off x="6667348" y="3520440"/>
            <a:ext cx="2144954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37160" rIns="13716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3.1　作業を入力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484468" y="4361688"/>
            <a:ext cx="182880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38" name="Rectangle 37"/>
          <p:cNvSpPr/>
          <p:nvPr/>
        </p:nvSpPr>
        <p:spPr>
          <a:xfrm>
            <a:off x="6667348" y="4123944"/>
            <a:ext cx="2144954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37160" rIns="13716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3.2　作業を入力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484468" y="4965192"/>
            <a:ext cx="182880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40" name="Rectangle 39"/>
          <p:cNvSpPr/>
          <p:nvPr/>
        </p:nvSpPr>
        <p:spPr>
          <a:xfrm>
            <a:off x="6667348" y="4727448"/>
            <a:ext cx="2144954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37160" rIns="13716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3.3　作業を入力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484468" y="5568696"/>
            <a:ext cx="182880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42" name="Rectangle 41"/>
          <p:cNvSpPr/>
          <p:nvPr/>
        </p:nvSpPr>
        <p:spPr>
          <a:xfrm>
            <a:off x="6667348" y="5330952"/>
            <a:ext cx="2144954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37160" rIns="13716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3.4　作業を入力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10341978" y="2560320"/>
            <a:ext cx="0" cy="18288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44" name="Rectangle 43"/>
          <p:cNvSpPr/>
          <p:nvPr/>
        </p:nvSpPr>
        <p:spPr>
          <a:xfrm>
            <a:off x="9040901" y="2743200"/>
            <a:ext cx="2602154" cy="56692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　作業群を入力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9315221" y="3310128"/>
            <a:ext cx="0" cy="1746504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9315221" y="3758184"/>
            <a:ext cx="182880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47" name="Rectangle 46"/>
          <p:cNvSpPr/>
          <p:nvPr/>
        </p:nvSpPr>
        <p:spPr>
          <a:xfrm>
            <a:off x="9498101" y="3520440"/>
            <a:ext cx="2144954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37160" rIns="13716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4.1　作業を入力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9315221" y="4361688"/>
            <a:ext cx="182880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49" name="Rectangle 48"/>
          <p:cNvSpPr/>
          <p:nvPr/>
        </p:nvSpPr>
        <p:spPr>
          <a:xfrm>
            <a:off x="9498101" y="4123944"/>
            <a:ext cx="2144954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37160" rIns="13716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4.2　作業を入力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9315221" y="4965192"/>
            <a:ext cx="182880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51" name="Rectangle 50"/>
          <p:cNvSpPr/>
          <p:nvPr/>
        </p:nvSpPr>
        <p:spPr>
          <a:xfrm>
            <a:off x="9498101" y="4727448"/>
            <a:ext cx="2144954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37160" rIns="13716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4.3　作業を入力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会議体一覧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意思決定と情報共有を5つの会議体で分担します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56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1828800"/>
          <a:ext cx="11094416" cy="402336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727819"/>
                <a:gridCol w="3273762"/>
                <a:gridCol w="1000316"/>
                <a:gridCol w="2182508"/>
                <a:gridCol w="1091254"/>
                <a:gridCol w="1818757"/>
              </a:tblGrid>
              <a:tr h="45720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会議体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目的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頻度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参加者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主催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主な資料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</a:tr>
              <a:tr h="713232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運営委員会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会議の目的を入力します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月1回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参加者を入力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資料名を入力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</a:tr>
              <a:tr h="713232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定例会議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会議の目的を入力します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週1回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参加者を入力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資料名を入力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713232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分科会A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会議の目的を入力します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隔週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参加者を入力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資料名を入力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713232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分科会B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会議の目的を入力します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隔週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参加者を入力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資料名を入力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713232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全体報告会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会議の目的を入力します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四半期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参加者を入力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資料名を入力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589788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※ 黄色の行は最終的な意思決定の場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20XX年XX月の予定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今月の重要な締切は XX日（金）の最終提出です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10512"/>
            <a:ext cx="1584916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3556" y="1810512"/>
            <a:ext cx="1584916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8473" y="1810512"/>
            <a:ext cx="1584916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火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389" y="1810512"/>
            <a:ext cx="1584916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88306" y="1810512"/>
            <a:ext cx="1584916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3222" y="1810512"/>
            <a:ext cx="1584916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139" y="1810512"/>
            <a:ext cx="1584916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土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48640" y="2130552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2133556" y="226771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3718473" y="226771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5303389" y="226771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6888306" y="226771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1" name="TextBox 20"/>
          <p:cNvSpPr txBox="1"/>
          <p:nvPr/>
        </p:nvSpPr>
        <p:spPr>
          <a:xfrm>
            <a:off x="5394829" y="224028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1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8473222" y="226771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6979746" y="224028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0058139" y="226771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5" name="TextBox 24"/>
          <p:cNvSpPr txBox="1"/>
          <p:nvPr/>
        </p:nvSpPr>
        <p:spPr>
          <a:xfrm>
            <a:off x="8564662" y="224028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49579" y="224028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4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48640" y="292608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2133556" y="299923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9" name="TextBox 28"/>
          <p:cNvSpPr txBox="1"/>
          <p:nvPr/>
        </p:nvSpPr>
        <p:spPr>
          <a:xfrm>
            <a:off x="640080" y="297180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0080" y="3273552"/>
            <a:ext cx="1402036" cy="31089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73152" rIns="73152" tIns="27432" bIns="27432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キックオフ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3718473" y="299923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2" name="TextBox 31"/>
          <p:cNvSpPr txBox="1"/>
          <p:nvPr/>
        </p:nvSpPr>
        <p:spPr>
          <a:xfrm>
            <a:off x="2224996" y="297180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6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5303389" y="299923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4" name="TextBox 33"/>
          <p:cNvSpPr txBox="1"/>
          <p:nvPr/>
        </p:nvSpPr>
        <p:spPr>
          <a:xfrm>
            <a:off x="3809913" y="297180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7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888306" y="299923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6" name="TextBox 35"/>
          <p:cNvSpPr txBox="1"/>
          <p:nvPr/>
        </p:nvSpPr>
        <p:spPr>
          <a:xfrm>
            <a:off x="5394829" y="297180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8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473222" y="299923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8" name="TextBox 37"/>
          <p:cNvSpPr txBox="1"/>
          <p:nvPr/>
        </p:nvSpPr>
        <p:spPr>
          <a:xfrm>
            <a:off x="6979746" y="297180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9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979746" y="3273552"/>
            <a:ext cx="1402036" cy="31089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73152" rIns="73152" tIns="27432" bIns="27432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中間確認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10058139" y="299923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1" name="TextBox 40"/>
          <p:cNvSpPr txBox="1"/>
          <p:nvPr/>
        </p:nvSpPr>
        <p:spPr>
          <a:xfrm>
            <a:off x="8564662" y="297180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10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149579" y="297180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11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548640" y="365760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2133556" y="373075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5" name="TextBox 44"/>
          <p:cNvSpPr txBox="1"/>
          <p:nvPr/>
        </p:nvSpPr>
        <p:spPr>
          <a:xfrm>
            <a:off x="640080" y="370332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12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3718473" y="373075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7" name="TextBox 46"/>
          <p:cNvSpPr txBox="1"/>
          <p:nvPr/>
        </p:nvSpPr>
        <p:spPr>
          <a:xfrm>
            <a:off x="2224996" y="370332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13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5303389" y="373075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9" name="TextBox 48"/>
          <p:cNvSpPr txBox="1"/>
          <p:nvPr/>
        </p:nvSpPr>
        <p:spPr>
          <a:xfrm>
            <a:off x="3809913" y="370332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14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809913" y="4005072"/>
            <a:ext cx="1402036" cy="31089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73152" rIns="73152" tIns="27432" bIns="27432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レビュー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888306" y="373075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52" name="TextBox 51"/>
          <p:cNvSpPr txBox="1"/>
          <p:nvPr/>
        </p:nvSpPr>
        <p:spPr>
          <a:xfrm>
            <a:off x="5394829" y="370332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15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8473222" y="373075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54" name="TextBox 53"/>
          <p:cNvSpPr txBox="1"/>
          <p:nvPr/>
        </p:nvSpPr>
        <p:spPr>
          <a:xfrm>
            <a:off x="6979746" y="370332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16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10058139" y="373075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56" name="TextBox 55"/>
          <p:cNvSpPr txBox="1"/>
          <p:nvPr/>
        </p:nvSpPr>
        <p:spPr>
          <a:xfrm>
            <a:off x="8564662" y="370332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17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149579" y="370332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18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548640" y="438912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59" name="Connector 58"/>
          <p:cNvCxnSpPr/>
          <p:nvPr/>
        </p:nvCxnSpPr>
        <p:spPr>
          <a:xfrm>
            <a:off x="2133556" y="446227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0" name="TextBox 59"/>
          <p:cNvSpPr txBox="1"/>
          <p:nvPr/>
        </p:nvSpPr>
        <p:spPr>
          <a:xfrm>
            <a:off x="640080" y="443484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19</a:t>
            </a:r>
          </a:p>
        </p:txBody>
      </p:sp>
      <p:cxnSp>
        <p:nvCxnSpPr>
          <p:cNvPr id="61" name="Connector 60"/>
          <p:cNvCxnSpPr/>
          <p:nvPr/>
        </p:nvCxnSpPr>
        <p:spPr>
          <a:xfrm>
            <a:off x="3718473" y="446227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2" name="TextBox 61"/>
          <p:cNvSpPr txBox="1"/>
          <p:nvPr/>
        </p:nvSpPr>
        <p:spPr>
          <a:xfrm>
            <a:off x="2224996" y="443484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224996" y="4736592"/>
            <a:ext cx="1402036" cy="310896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73152" rIns="73152" tIns="27432" bIns="27432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最終提出</a:t>
            </a:r>
          </a:p>
        </p:txBody>
      </p:sp>
      <p:cxnSp>
        <p:nvCxnSpPr>
          <p:cNvPr id="64" name="Connector 63"/>
          <p:cNvCxnSpPr/>
          <p:nvPr/>
        </p:nvCxnSpPr>
        <p:spPr>
          <a:xfrm>
            <a:off x="5303389" y="446227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5" name="TextBox 64"/>
          <p:cNvSpPr txBox="1"/>
          <p:nvPr/>
        </p:nvSpPr>
        <p:spPr>
          <a:xfrm>
            <a:off x="3809913" y="443484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21</a:t>
            </a:r>
          </a:p>
        </p:txBody>
      </p:sp>
      <p:cxnSp>
        <p:nvCxnSpPr>
          <p:cNvPr id="66" name="Connector 65"/>
          <p:cNvCxnSpPr/>
          <p:nvPr/>
        </p:nvCxnSpPr>
        <p:spPr>
          <a:xfrm>
            <a:off x="6888306" y="446227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7" name="TextBox 66"/>
          <p:cNvSpPr txBox="1"/>
          <p:nvPr/>
        </p:nvSpPr>
        <p:spPr>
          <a:xfrm>
            <a:off x="5394829" y="443484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22</a:t>
            </a:r>
          </a:p>
        </p:txBody>
      </p:sp>
      <p:cxnSp>
        <p:nvCxnSpPr>
          <p:cNvPr id="68" name="Connector 67"/>
          <p:cNvCxnSpPr/>
          <p:nvPr/>
        </p:nvCxnSpPr>
        <p:spPr>
          <a:xfrm>
            <a:off x="8473222" y="446227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9" name="TextBox 68"/>
          <p:cNvSpPr txBox="1"/>
          <p:nvPr/>
        </p:nvSpPr>
        <p:spPr>
          <a:xfrm>
            <a:off x="6979746" y="443484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23</a:t>
            </a:r>
          </a:p>
        </p:txBody>
      </p:sp>
      <p:cxnSp>
        <p:nvCxnSpPr>
          <p:cNvPr id="70" name="Connector 69"/>
          <p:cNvCxnSpPr/>
          <p:nvPr/>
        </p:nvCxnSpPr>
        <p:spPr>
          <a:xfrm>
            <a:off x="10058139" y="446227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71" name="TextBox 70"/>
          <p:cNvSpPr txBox="1"/>
          <p:nvPr/>
        </p:nvSpPr>
        <p:spPr>
          <a:xfrm>
            <a:off x="8564662" y="443484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24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149579" y="443484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25</a:t>
            </a:r>
          </a:p>
        </p:txBody>
      </p:sp>
      <p:cxnSp>
        <p:nvCxnSpPr>
          <p:cNvPr id="73" name="Connector 72"/>
          <p:cNvCxnSpPr/>
          <p:nvPr/>
        </p:nvCxnSpPr>
        <p:spPr>
          <a:xfrm>
            <a:off x="548640" y="512064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74" name="Connector 73"/>
          <p:cNvCxnSpPr/>
          <p:nvPr/>
        </p:nvCxnSpPr>
        <p:spPr>
          <a:xfrm>
            <a:off x="2133556" y="519379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75" name="TextBox 74"/>
          <p:cNvSpPr txBox="1"/>
          <p:nvPr/>
        </p:nvSpPr>
        <p:spPr>
          <a:xfrm>
            <a:off x="640080" y="516636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26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40080" y="5468112"/>
            <a:ext cx="1402036" cy="31089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73152" rIns="73152" tIns="27432" bIns="27432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報告会</a:t>
            </a:r>
          </a:p>
        </p:txBody>
      </p:sp>
      <p:cxnSp>
        <p:nvCxnSpPr>
          <p:cNvPr id="77" name="Connector 76"/>
          <p:cNvCxnSpPr/>
          <p:nvPr/>
        </p:nvCxnSpPr>
        <p:spPr>
          <a:xfrm>
            <a:off x="3718473" y="519379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78" name="TextBox 77"/>
          <p:cNvSpPr txBox="1"/>
          <p:nvPr/>
        </p:nvSpPr>
        <p:spPr>
          <a:xfrm>
            <a:off x="2224996" y="516636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27</a:t>
            </a:r>
          </a:p>
        </p:txBody>
      </p:sp>
      <p:cxnSp>
        <p:nvCxnSpPr>
          <p:cNvPr id="79" name="Connector 78"/>
          <p:cNvCxnSpPr/>
          <p:nvPr/>
        </p:nvCxnSpPr>
        <p:spPr>
          <a:xfrm>
            <a:off x="5303389" y="519379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80" name="TextBox 79"/>
          <p:cNvSpPr txBox="1"/>
          <p:nvPr/>
        </p:nvSpPr>
        <p:spPr>
          <a:xfrm>
            <a:off x="3809913" y="516636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28</a:t>
            </a:r>
          </a:p>
        </p:txBody>
      </p:sp>
      <p:cxnSp>
        <p:nvCxnSpPr>
          <p:cNvPr id="81" name="Connector 80"/>
          <p:cNvCxnSpPr/>
          <p:nvPr/>
        </p:nvCxnSpPr>
        <p:spPr>
          <a:xfrm>
            <a:off x="6888306" y="519379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82" name="TextBox 81"/>
          <p:cNvSpPr txBox="1"/>
          <p:nvPr/>
        </p:nvSpPr>
        <p:spPr>
          <a:xfrm>
            <a:off x="5394829" y="516636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29</a:t>
            </a:r>
          </a:p>
        </p:txBody>
      </p:sp>
      <p:cxnSp>
        <p:nvCxnSpPr>
          <p:cNvPr id="83" name="Connector 82"/>
          <p:cNvCxnSpPr/>
          <p:nvPr/>
        </p:nvCxnSpPr>
        <p:spPr>
          <a:xfrm>
            <a:off x="8473222" y="519379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84" name="TextBox 83"/>
          <p:cNvSpPr txBox="1"/>
          <p:nvPr/>
        </p:nvSpPr>
        <p:spPr>
          <a:xfrm>
            <a:off x="6979746" y="516636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30</a:t>
            </a:r>
          </a:p>
        </p:txBody>
      </p:sp>
      <p:cxnSp>
        <p:nvCxnSpPr>
          <p:cNvPr id="85" name="Connector 84"/>
          <p:cNvCxnSpPr/>
          <p:nvPr/>
        </p:nvCxnSpPr>
        <p:spPr>
          <a:xfrm>
            <a:off x="10058139" y="5193792"/>
            <a:ext cx="0" cy="585216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86" name="TextBox 85"/>
          <p:cNvSpPr txBox="1"/>
          <p:nvPr/>
        </p:nvSpPr>
        <p:spPr>
          <a:xfrm>
            <a:off x="8564662" y="5166360"/>
            <a:ext cx="5486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31</a:t>
            </a:r>
          </a:p>
        </p:txBody>
      </p:sp>
      <p:cxnSp>
        <p:nvCxnSpPr>
          <p:cNvPr id="87" name="Connector 86"/>
          <p:cNvCxnSpPr/>
          <p:nvPr/>
        </p:nvCxnSpPr>
        <p:spPr>
          <a:xfrm>
            <a:off x="548640" y="585216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期限までのカウントダウン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リリースまで残りXX日。残るタスクは6件です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36576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リリース日　20XX年XX月XX日（X）まで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743200"/>
            <a:ext cx="109728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あと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54480" y="3256788"/>
            <a:ext cx="2164080" cy="6096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600200" y="2212848"/>
            <a:ext cx="2377440" cy="19659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69080" y="3246120"/>
            <a:ext cx="914400" cy="7315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297680"/>
            <a:ext cx="448056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完了　X / XX タスク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4681728"/>
            <a:ext cx="4480560" cy="20116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4681728"/>
            <a:ext cx="2688336" cy="201168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4983480"/>
            <a:ext cx="448056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進捗 60%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60720" y="1810512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残タスク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0" y="1810512"/>
            <a:ext cx="10972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担当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0" y="1810512"/>
            <a:ext cx="1124712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期限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760720" y="2157984"/>
            <a:ext cx="588233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22" name="Rectangle 21"/>
          <p:cNvSpPr/>
          <p:nvPr/>
        </p:nvSpPr>
        <p:spPr>
          <a:xfrm>
            <a:off x="5760720" y="2404872"/>
            <a:ext cx="219456" cy="219456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6480" y="2240280"/>
            <a:ext cx="21031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残タスクを入力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26880" y="2240280"/>
            <a:ext cx="11887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氏名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15600" y="2240280"/>
            <a:ext cx="1124712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XX/XX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321040" y="2368296"/>
            <a:ext cx="822960" cy="292608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最優先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60720" y="2816352"/>
            <a:ext cx="58823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8" name="Rectangle 27"/>
          <p:cNvSpPr/>
          <p:nvPr/>
        </p:nvSpPr>
        <p:spPr>
          <a:xfrm>
            <a:off x="5760720" y="3008376"/>
            <a:ext cx="219456" cy="219456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126480" y="2843784"/>
            <a:ext cx="21031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残タスクを入力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26880" y="2843784"/>
            <a:ext cx="11887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氏名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15600" y="2843784"/>
            <a:ext cx="1124712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XX/XX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760720" y="3419856"/>
            <a:ext cx="58823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3" name="Rectangle 32"/>
          <p:cNvSpPr/>
          <p:nvPr/>
        </p:nvSpPr>
        <p:spPr>
          <a:xfrm>
            <a:off x="5760720" y="3611880"/>
            <a:ext cx="219456" cy="219456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126480" y="3447288"/>
            <a:ext cx="21031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残タスクを入力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26880" y="3447288"/>
            <a:ext cx="11887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氏名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3447288"/>
            <a:ext cx="1124712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XX/XX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5760720" y="4023360"/>
            <a:ext cx="58823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8" name="Rectangle 37"/>
          <p:cNvSpPr/>
          <p:nvPr/>
        </p:nvSpPr>
        <p:spPr>
          <a:xfrm>
            <a:off x="5760720" y="4215384"/>
            <a:ext cx="219456" cy="219456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126480" y="4050792"/>
            <a:ext cx="21031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残タスクを入力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326880" y="4050792"/>
            <a:ext cx="11887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氏名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515600" y="4050792"/>
            <a:ext cx="1124712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XX/XX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5760720" y="4626864"/>
            <a:ext cx="58823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3" name="Rectangle 42"/>
          <p:cNvSpPr/>
          <p:nvPr/>
        </p:nvSpPr>
        <p:spPr>
          <a:xfrm>
            <a:off x="5760720" y="4818888"/>
            <a:ext cx="219456" cy="219456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126480" y="4654296"/>
            <a:ext cx="21031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残タスクを入力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326880" y="4654296"/>
            <a:ext cx="11887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氏名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515600" y="4654296"/>
            <a:ext cx="1124712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XX/XX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5760720" y="5230368"/>
            <a:ext cx="58823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8" name="Rectangle 47"/>
          <p:cNvSpPr/>
          <p:nvPr/>
        </p:nvSpPr>
        <p:spPr>
          <a:xfrm>
            <a:off x="5760720" y="5422392"/>
            <a:ext cx="219456" cy="219456"/>
          </a:xfrm>
          <a:prstGeom prst="rect">
            <a:avLst/>
          </a:prstGeom>
          <a:solidFill>
            <a:srgbClr val="FFFFFF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126480" y="5257800"/>
            <a:ext cx="21031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残タスクを入力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326880" y="5257800"/>
            <a:ext cx="11887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氏名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515600" y="5257800"/>
            <a:ext cx="1124712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XX/XX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5760720" y="5833872"/>
            <a:ext cx="58823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残作業の推移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計画をやや上回るペースで消化し、期限内の完了を見込みます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59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48640" y="1828800"/>
          <a:ext cx="7863840" cy="40690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589788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縦軸：残作業量（ポイント）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182880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残作業量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2157984"/>
            <a:ext cx="2926080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50 pt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732520" y="2761488"/>
            <a:ext cx="29105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8732520" y="283464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1日あたり消化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32520" y="3163824"/>
            <a:ext cx="2926080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7.1 pt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732520" y="3767328"/>
            <a:ext cx="29105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8732520" y="384048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完了見込み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4169664"/>
            <a:ext cx="2926080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XX月XX日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732520" y="4773168"/>
            <a:ext cx="29105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8732520" y="4937760"/>
            <a:ext cx="2910535" cy="8229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数値は入力例。データ編集で差し替える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進捗ステータス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6件中、遅延1件・注意1件。遅延案件は対策を実施中です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60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5971032"/>
            <a:ext cx="201168" cy="20116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5897880"/>
            <a:ext cx="731520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順調</a:t>
            </a:r>
          </a:p>
        </p:txBody>
      </p:sp>
      <p:sp>
        <p:nvSpPr>
          <p:cNvPr id="11" name="Oval 10"/>
          <p:cNvSpPr/>
          <p:nvPr/>
        </p:nvSpPr>
        <p:spPr>
          <a:xfrm>
            <a:off x="1600200" y="5971032"/>
            <a:ext cx="201168" cy="201168"/>
          </a:xfrm>
          <a:prstGeom prst="ellipse">
            <a:avLst/>
          </a:prstGeom>
          <a:solidFill>
            <a:srgbClr val="FFC700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74520" y="5897880"/>
            <a:ext cx="731520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注意</a:t>
            </a:r>
          </a:p>
        </p:txBody>
      </p:sp>
      <p:sp>
        <p:nvSpPr>
          <p:cNvPr id="13" name="Oval 12"/>
          <p:cNvSpPr/>
          <p:nvPr/>
        </p:nvSpPr>
        <p:spPr>
          <a:xfrm>
            <a:off x="2651760" y="5971032"/>
            <a:ext cx="201168" cy="201168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26080" y="5897880"/>
            <a:ext cx="731520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遅延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1810512"/>
            <a:ext cx="356616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案件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6240" y="1810512"/>
            <a:ext cx="128016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担当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77840" y="1810512"/>
            <a:ext cx="22860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進捗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80" y="1810512"/>
            <a:ext cx="6400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状態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0" y="1810512"/>
            <a:ext cx="2864815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コメント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48640" y="2157984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21" name="TextBox 20"/>
          <p:cNvSpPr txBox="1"/>
          <p:nvPr/>
        </p:nvSpPr>
        <p:spPr>
          <a:xfrm>
            <a:off x="548640" y="2240280"/>
            <a:ext cx="3566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案件名を入力します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06240" y="2240280"/>
            <a:ext cx="1280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氏名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577840" y="2450592"/>
            <a:ext cx="1554480" cy="12801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577840" y="2450592"/>
            <a:ext cx="1243584" cy="128016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223760" y="2240280"/>
            <a:ext cx="68580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80%</a:t>
            </a:r>
          </a:p>
        </p:txBody>
      </p:sp>
      <p:sp>
        <p:nvSpPr>
          <p:cNvPr id="26" name="Oval 25"/>
          <p:cNvSpPr/>
          <p:nvPr/>
        </p:nvSpPr>
        <p:spPr>
          <a:xfrm>
            <a:off x="8046720" y="2395728"/>
            <a:ext cx="237744" cy="23774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0" y="2240280"/>
            <a:ext cx="295625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状況・対策を入力します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48640" y="2807208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9" name="TextBox 28"/>
          <p:cNvSpPr txBox="1"/>
          <p:nvPr/>
        </p:nvSpPr>
        <p:spPr>
          <a:xfrm>
            <a:off x="548640" y="2825496"/>
            <a:ext cx="3566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案件名を入力します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06240" y="2825496"/>
            <a:ext cx="1280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氏名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577840" y="3035808"/>
            <a:ext cx="1554480" cy="12801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577840" y="3035808"/>
            <a:ext cx="1010412" cy="128016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223760" y="2825496"/>
            <a:ext cx="68580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65%</a:t>
            </a:r>
          </a:p>
        </p:txBody>
      </p:sp>
      <p:sp>
        <p:nvSpPr>
          <p:cNvPr id="34" name="Oval 33"/>
          <p:cNvSpPr/>
          <p:nvPr/>
        </p:nvSpPr>
        <p:spPr>
          <a:xfrm>
            <a:off x="8046720" y="2980944"/>
            <a:ext cx="237744" cy="23774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86800" y="2825496"/>
            <a:ext cx="295625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状況・対策を入力します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548640" y="3392424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7" name="TextBox 36"/>
          <p:cNvSpPr txBox="1"/>
          <p:nvPr/>
        </p:nvSpPr>
        <p:spPr>
          <a:xfrm>
            <a:off x="548640" y="3410712"/>
            <a:ext cx="3566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案件名を入力します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206240" y="3410712"/>
            <a:ext cx="1280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氏名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577840" y="3621024"/>
            <a:ext cx="1554480" cy="12801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577840" y="3621024"/>
            <a:ext cx="621792" cy="128016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223760" y="3410712"/>
            <a:ext cx="68580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40%</a:t>
            </a:r>
          </a:p>
        </p:txBody>
      </p:sp>
      <p:sp>
        <p:nvSpPr>
          <p:cNvPr id="42" name="Oval 41"/>
          <p:cNvSpPr/>
          <p:nvPr/>
        </p:nvSpPr>
        <p:spPr>
          <a:xfrm>
            <a:off x="8046720" y="3566160"/>
            <a:ext cx="237744" cy="237744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686800" y="3410712"/>
            <a:ext cx="295625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状況・対策を入力します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548640" y="397764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5" name="TextBox 44"/>
          <p:cNvSpPr txBox="1"/>
          <p:nvPr/>
        </p:nvSpPr>
        <p:spPr>
          <a:xfrm>
            <a:off x="548640" y="3995928"/>
            <a:ext cx="3566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案件名を入力します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206240" y="3995928"/>
            <a:ext cx="1280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氏名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577840" y="4206240"/>
            <a:ext cx="1554480" cy="12801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5577840" y="4206240"/>
            <a:ext cx="1399032" cy="128016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223760" y="3995928"/>
            <a:ext cx="68580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90%</a:t>
            </a:r>
          </a:p>
        </p:txBody>
      </p:sp>
      <p:sp>
        <p:nvSpPr>
          <p:cNvPr id="50" name="Oval 49"/>
          <p:cNvSpPr/>
          <p:nvPr/>
        </p:nvSpPr>
        <p:spPr>
          <a:xfrm>
            <a:off x="8046720" y="4151376"/>
            <a:ext cx="237744" cy="23774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686800" y="3995928"/>
            <a:ext cx="295625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状況・対策を入力します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548640" y="4562856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53" name="TextBox 52"/>
          <p:cNvSpPr txBox="1"/>
          <p:nvPr/>
        </p:nvSpPr>
        <p:spPr>
          <a:xfrm>
            <a:off x="548640" y="4581144"/>
            <a:ext cx="3566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案件名を入力します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206240" y="4581144"/>
            <a:ext cx="1280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氏名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577840" y="4791456"/>
            <a:ext cx="1554480" cy="12801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5577840" y="4791456"/>
            <a:ext cx="466344" cy="128016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223760" y="4581144"/>
            <a:ext cx="68580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30%</a:t>
            </a:r>
          </a:p>
        </p:txBody>
      </p:sp>
      <p:sp>
        <p:nvSpPr>
          <p:cNvPr id="58" name="Oval 57"/>
          <p:cNvSpPr/>
          <p:nvPr/>
        </p:nvSpPr>
        <p:spPr>
          <a:xfrm>
            <a:off x="8046720" y="4736592"/>
            <a:ext cx="237744" cy="237744"/>
          </a:xfrm>
          <a:prstGeom prst="ellipse">
            <a:avLst/>
          </a:prstGeom>
          <a:solidFill>
            <a:srgbClr val="FFC700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686800" y="4581144"/>
            <a:ext cx="295625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状況・対策を入力します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548640" y="514807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1" name="TextBox 60"/>
          <p:cNvSpPr txBox="1"/>
          <p:nvPr/>
        </p:nvSpPr>
        <p:spPr>
          <a:xfrm>
            <a:off x="548640" y="5166360"/>
            <a:ext cx="3566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案件名を入力します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206240" y="5166360"/>
            <a:ext cx="1280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氏名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577840" y="5376672"/>
            <a:ext cx="1554480" cy="12801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5577840" y="5376672"/>
            <a:ext cx="854964" cy="128016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223760" y="5166360"/>
            <a:ext cx="68580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55%</a:t>
            </a:r>
          </a:p>
        </p:txBody>
      </p:sp>
      <p:sp>
        <p:nvSpPr>
          <p:cNvPr id="66" name="Oval 65"/>
          <p:cNvSpPr/>
          <p:nvPr/>
        </p:nvSpPr>
        <p:spPr>
          <a:xfrm>
            <a:off x="8046720" y="5321808"/>
            <a:ext cx="237744" cy="23774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8686800" y="5166360"/>
            <a:ext cx="295625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状況・対策を入力します</a:t>
            </a:r>
          </a:p>
        </p:txBody>
      </p:sp>
      <p:cxnSp>
        <p:nvCxnSpPr>
          <p:cNvPr id="68" name="Connector 67"/>
          <p:cNvCxnSpPr/>
          <p:nvPr/>
        </p:nvCxnSpPr>
        <p:spPr>
          <a:xfrm>
            <a:off x="548640" y="5733288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課題管理表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対応中の課題は3件。うち1件は期限超過のため優先対応します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61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783080"/>
            <a:ext cx="137160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未対応 </a:t>
            </a:r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1783080"/>
            <a:ext cx="137160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対応中 </a:t>
            </a:r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74720" y="1783080"/>
            <a:ext cx="137160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完了 </a:t>
            </a:r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48640" y="2286000"/>
          <a:ext cx="11094415" cy="365760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554721"/>
                <a:gridCol w="2866057"/>
                <a:gridCol w="1849069"/>
                <a:gridCol w="2866057"/>
                <a:gridCol w="1016988"/>
                <a:gridCol w="924535"/>
                <a:gridCol w="1016988"/>
              </a:tblGrid>
              <a:tr h="45720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No.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課題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影響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対応策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担当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期限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状態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</a:tr>
              <a:tr h="64008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01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課題の内容を入力します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影響を入力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対応策を入力します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C700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対応中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64008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02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課題の内容を入力します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影響を入力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対応策を入力します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対応中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64008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03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課題の内容を入力します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影響を入力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対応策を入力します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未対応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64008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04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課題の内容を入力します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影響を入力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対応策を入力します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対応中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64008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05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課題の内容を入力します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影響を入力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対応策を入力します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完了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48640" y="598932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※ 黄色は期限超過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変更管理一覧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変更要求5件のうち、2件を承認、1件を保留としています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62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1828800"/>
          <a:ext cx="11094414" cy="384048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151307"/>
                <a:gridCol w="3977243"/>
                <a:gridCol w="1255972"/>
                <a:gridCol w="837314"/>
                <a:gridCol w="837314"/>
                <a:gridCol w="837314"/>
                <a:gridCol w="1151307"/>
                <a:gridCol w="1046643"/>
              </a:tblGrid>
              <a:tr h="45720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変更ID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変更内容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依頼者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範囲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費用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期間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判定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判定日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</a:tr>
              <a:tr h="676656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CR-001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変更内容を入力します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●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●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承認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676656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CR-002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変更内容を入力します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●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承認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676656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CR-003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変更内容を入力します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●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●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●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保留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C700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676656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CR-004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変更内容を入力します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●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審議中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676656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CR-005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変更内容を入力します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●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●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●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却下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5760720"/>
            <a:ext cx="1109441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影響：● あり　－ なし　　※ 黄色は次回の審議が必要な項目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移行計画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XX月からの3か月間を並行稼働とし、XX月に旧環境を停止します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63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1810512"/>
            <a:ext cx="74165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84855" y="1810512"/>
            <a:ext cx="74165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2月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484855" y="2121408"/>
            <a:ext cx="0" cy="2176272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4226509" y="1810512"/>
            <a:ext cx="74165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3月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226509" y="2121408"/>
            <a:ext cx="0" cy="2176272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4968164" y="1810512"/>
            <a:ext cx="74165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4月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968164" y="2121408"/>
            <a:ext cx="0" cy="2176272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709818" y="1810512"/>
            <a:ext cx="74165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5月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709818" y="2121408"/>
            <a:ext cx="0" cy="2176272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6451473" y="1810512"/>
            <a:ext cx="74165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6月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6451473" y="2121408"/>
            <a:ext cx="0" cy="2176272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7193128" y="1810512"/>
            <a:ext cx="74165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7月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193128" y="2121408"/>
            <a:ext cx="0" cy="2176272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22" name="TextBox 21"/>
          <p:cNvSpPr txBox="1"/>
          <p:nvPr/>
        </p:nvSpPr>
        <p:spPr>
          <a:xfrm>
            <a:off x="7934782" y="1810512"/>
            <a:ext cx="74165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8月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934782" y="2121408"/>
            <a:ext cx="0" cy="2176272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8676437" y="1810512"/>
            <a:ext cx="74165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9月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676437" y="2121408"/>
            <a:ext cx="0" cy="2176272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26" name="TextBox 25"/>
          <p:cNvSpPr txBox="1"/>
          <p:nvPr/>
        </p:nvSpPr>
        <p:spPr>
          <a:xfrm>
            <a:off x="9418091" y="1810512"/>
            <a:ext cx="74165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10月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9418091" y="2121408"/>
            <a:ext cx="0" cy="2176272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28" name="TextBox 27"/>
          <p:cNvSpPr txBox="1"/>
          <p:nvPr/>
        </p:nvSpPr>
        <p:spPr>
          <a:xfrm>
            <a:off x="10159746" y="1810512"/>
            <a:ext cx="74165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11月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0159746" y="2121408"/>
            <a:ext cx="0" cy="2176272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30" name="TextBox 29"/>
          <p:cNvSpPr txBox="1"/>
          <p:nvPr/>
        </p:nvSpPr>
        <p:spPr>
          <a:xfrm>
            <a:off x="10901401" y="1810512"/>
            <a:ext cx="74165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12月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0901401" y="2121408"/>
            <a:ext cx="0" cy="2176272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548640" y="2121408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33" name="TextBox 32"/>
          <p:cNvSpPr txBox="1"/>
          <p:nvPr/>
        </p:nvSpPr>
        <p:spPr>
          <a:xfrm>
            <a:off x="548640" y="2286000"/>
            <a:ext cx="210312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旧環境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743200" y="2377440"/>
            <a:ext cx="5933237" cy="27432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48640" y="2926080"/>
            <a:ext cx="210312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並行稼働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51473" y="3017520"/>
            <a:ext cx="2224964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8640" y="3566160"/>
            <a:ext cx="210312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新環境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51473" y="3657600"/>
            <a:ext cx="5191582" cy="274320"/>
          </a:xfrm>
          <a:prstGeom prst="rect">
            <a:avLst/>
          </a:prstGeom>
          <a:solidFill>
            <a:srgbClr val="8C8C8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Diamond 38"/>
          <p:cNvSpPr/>
          <p:nvPr/>
        </p:nvSpPr>
        <p:spPr>
          <a:xfrm>
            <a:off x="6332601" y="4105656"/>
            <a:ext cx="237744" cy="237744"/>
          </a:xfrm>
          <a:prstGeom prst="diamond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634353" y="4069080"/>
            <a:ext cx="1645920" cy="31089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切替判定</a:t>
            </a:r>
          </a:p>
        </p:txBody>
      </p:sp>
      <p:sp>
        <p:nvSpPr>
          <p:cNvPr id="41" name="Diamond 40"/>
          <p:cNvSpPr/>
          <p:nvPr/>
        </p:nvSpPr>
        <p:spPr>
          <a:xfrm>
            <a:off x="8557565" y="4105656"/>
            <a:ext cx="237744" cy="237744"/>
          </a:xfrm>
          <a:prstGeom prst="diamond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859317" y="4069080"/>
            <a:ext cx="1645920" cy="31089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旧環境停止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548640" y="452628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4" name="TextBox 43"/>
          <p:cNvSpPr txBox="1"/>
          <p:nvPr/>
        </p:nvSpPr>
        <p:spPr>
          <a:xfrm>
            <a:off x="548640" y="4663440"/>
            <a:ext cx="35457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旧環境期の主な作業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029200"/>
            <a:ext cx="3545738" cy="8229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・データ整備・利用停止の周知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・作業を入力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322978" y="4663440"/>
            <a:ext cx="35457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並行稼働期の主な作業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322978" y="5029200"/>
            <a:ext cx="3545738" cy="8229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・新旧の結果照合・問い合わせ対応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・作業を入力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097317" y="4663440"/>
            <a:ext cx="35457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新環境期の主な作業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097317" y="5029200"/>
            <a:ext cx="3545738" cy="8229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・本番運用・定着化の支援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・作業を入力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段階展開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パイロットで効果を確かめ、2段階で全社に広げます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64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3703320"/>
            <a:ext cx="2926080" cy="11887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13048"/>
            <a:ext cx="256032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STEP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087368"/>
            <a:ext cx="25603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パイロット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498848"/>
            <a:ext cx="25603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対象：X拠点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029200"/>
            <a:ext cx="29260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20XX年XX月〜XX月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349240"/>
            <a:ext cx="2926080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主な実施内容を入力します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566160" y="4480560"/>
            <a:ext cx="960120" cy="0"/>
          </a:xfrm>
          <a:prstGeom prst="line">
            <a:avLst/>
          </a:prstGeom>
          <a:ln w="19050">
            <a:solidFill>
              <a:srgbClr val="222222"/>
            </a:solidFill>
            <a:tailEnd type="triangle" w="med" len="med"/>
          </a:ln>
        </p:spPr>
      </p:cxnSp>
      <p:sp>
        <p:nvSpPr>
          <p:cNvPr id="16" name="TextBox 15"/>
          <p:cNvSpPr txBox="1"/>
          <p:nvPr/>
        </p:nvSpPr>
        <p:spPr>
          <a:xfrm>
            <a:off x="3547872" y="3383280"/>
            <a:ext cx="1005840" cy="960120"/>
          </a:xfrm>
          <a:prstGeom prst="rect">
            <a:avLst/>
          </a:prstGeom>
          <a:noFill/>
        </p:spPr>
        <p:txBody>
          <a:bodyPr wrap="square" lIns="0" rIns="0" tIns="27432" bIns="27432" anchor="b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判定基準</a:t>
            </a:r>
          </a:p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を入力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17720" y="2880360"/>
            <a:ext cx="2926080" cy="201168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00600" y="2990088"/>
            <a:ext cx="256032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STEP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00600" y="3264408"/>
            <a:ext cx="25603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拡大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00600" y="3675888"/>
            <a:ext cx="25603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対象：XX拠点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17720" y="5029200"/>
            <a:ext cx="29260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20XX年XX月〜XX月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17720" y="5349240"/>
            <a:ext cx="2926080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主な実施内容を入力します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635240" y="4480560"/>
            <a:ext cx="960120" cy="0"/>
          </a:xfrm>
          <a:prstGeom prst="line">
            <a:avLst/>
          </a:prstGeom>
          <a:ln w="19050">
            <a:solidFill>
              <a:srgbClr val="222222"/>
            </a:solidFill>
            <a:tailEnd type="triangle" w="med" len="med"/>
          </a:ln>
        </p:spPr>
      </p:cxnSp>
      <p:sp>
        <p:nvSpPr>
          <p:cNvPr id="24" name="TextBox 23"/>
          <p:cNvSpPr txBox="1"/>
          <p:nvPr/>
        </p:nvSpPr>
        <p:spPr>
          <a:xfrm>
            <a:off x="7616952" y="3383280"/>
            <a:ext cx="1005840" cy="960120"/>
          </a:xfrm>
          <a:prstGeom prst="rect">
            <a:avLst/>
          </a:prstGeom>
          <a:noFill/>
        </p:spPr>
        <p:txBody>
          <a:bodyPr wrap="square" lIns="0" rIns="0" tIns="27432" bIns="27432" anchor="b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判定基準</a:t>
            </a:r>
          </a:p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を入力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686800" y="2057400"/>
            <a:ext cx="2926080" cy="28346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869680" y="2167128"/>
            <a:ext cx="256032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STEP 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69680" y="2441448"/>
            <a:ext cx="256032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全社展開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69680" y="2852928"/>
            <a:ext cx="25603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対象：全XX拠点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86800" y="5029200"/>
            <a:ext cx="292608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20XX年XX月〜XX月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6800" y="5349240"/>
            <a:ext cx="2926080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主な実施内容を入力します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48640" y="4956048"/>
            <a:ext cx="11094415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30-60-90日プラン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最初の90日で、理解→貢献→主導の順に役割を広げます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65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" y="2103120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548640" y="2002536"/>
            <a:ext cx="201168" cy="201168"/>
          </a:xfrm>
          <a:prstGeom prst="ellipse">
            <a:avLst/>
          </a:prstGeom>
          <a:solidFill>
            <a:srgbClr val="FFC700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304288"/>
            <a:ext cx="1737360" cy="87782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4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30</a:t>
            </a:r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31720" y="2487168"/>
            <a:ext cx="1762658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理解する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291840"/>
            <a:ext cx="3545738" cy="192024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401568"/>
            <a:ext cx="317997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主な行動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703320"/>
            <a:ext cx="3179978" cy="13716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・行動を入力します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・行動を入力します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・行動を入力します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349240"/>
            <a:ext cx="35457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到達目標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623560"/>
            <a:ext cx="35457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目標を入力します</a:t>
            </a:r>
          </a:p>
        </p:txBody>
      </p:sp>
      <p:sp>
        <p:nvSpPr>
          <p:cNvPr id="18" name="Oval 17"/>
          <p:cNvSpPr/>
          <p:nvPr/>
        </p:nvSpPr>
        <p:spPr>
          <a:xfrm>
            <a:off x="4322978" y="2002536"/>
            <a:ext cx="201168" cy="201168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22978" y="2304288"/>
            <a:ext cx="1737360" cy="87782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4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60</a:t>
            </a:r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06058" y="2487168"/>
            <a:ext cx="1762658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貢献する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22978" y="3291840"/>
            <a:ext cx="3545738" cy="19202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05858" y="3401568"/>
            <a:ext cx="317997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主な行動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05858" y="3703320"/>
            <a:ext cx="3179978" cy="13716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・行動を入力します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・行動を入力します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・行動を入力します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22978" y="5349240"/>
            <a:ext cx="35457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到達目標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22978" y="5623560"/>
            <a:ext cx="35457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目標を入力します</a:t>
            </a:r>
          </a:p>
        </p:txBody>
      </p:sp>
      <p:sp>
        <p:nvSpPr>
          <p:cNvPr id="26" name="Oval 25"/>
          <p:cNvSpPr/>
          <p:nvPr/>
        </p:nvSpPr>
        <p:spPr>
          <a:xfrm>
            <a:off x="8097317" y="2002536"/>
            <a:ext cx="201168" cy="201168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097317" y="2304288"/>
            <a:ext cx="1737360" cy="87782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4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90</a:t>
            </a:r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80397" y="2487168"/>
            <a:ext cx="1762658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主導する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097317" y="3291840"/>
            <a:ext cx="3545738" cy="19202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80197" y="3401568"/>
            <a:ext cx="317997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主な行動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80197" y="3703320"/>
            <a:ext cx="3179978" cy="13716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・行動を入力します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・行動を入力します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・行動を入力します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97317" y="5349240"/>
            <a:ext cx="35457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到達目標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97317" y="5623560"/>
            <a:ext cx="354573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目標を入力します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OKR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今期の目標と、3つの主要な成果の進捗です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66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OBJECTIVE（目標）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2064" y="2534412"/>
            <a:ext cx="835152" cy="1524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176272"/>
            <a:ext cx="11094415" cy="6858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目標を定性的な一文で入力します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15468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KEY RESULTS（主要な成果）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0" y="315468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進捗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32720" y="3154680"/>
            <a:ext cx="1307592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確度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48640" y="3511296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48640" y="3611880"/>
            <a:ext cx="73152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KR1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611880"/>
            <a:ext cx="566928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数値で測れる成果を入力（XXをXX%にする）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0" y="3858768"/>
            <a:ext cx="2194560" cy="146304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315200" y="3858768"/>
            <a:ext cx="1536192" cy="14630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1200" y="3611880"/>
            <a:ext cx="73152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70%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32720" y="3611880"/>
            <a:ext cx="1307592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高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48640" y="434340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548640" y="4389120"/>
            <a:ext cx="73152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KR2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389120"/>
            <a:ext cx="566928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数値で測れる成果を入力（XXをXX%にする）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315200" y="4636008"/>
            <a:ext cx="2194560" cy="146304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315200" y="4636008"/>
            <a:ext cx="987552" cy="14630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01200" y="4389120"/>
            <a:ext cx="73152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45%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332720" y="4389120"/>
            <a:ext cx="1307592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中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48640" y="512064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0" name="TextBox 29"/>
          <p:cNvSpPr txBox="1"/>
          <p:nvPr/>
        </p:nvSpPr>
        <p:spPr>
          <a:xfrm>
            <a:off x="548640" y="5166360"/>
            <a:ext cx="73152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KR3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71600" y="5166360"/>
            <a:ext cx="566928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数値で測れる成果を入力（XXをXX%にする）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315200" y="5413248"/>
            <a:ext cx="2194560" cy="146304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315200" y="5413248"/>
            <a:ext cx="438912" cy="146304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601200" y="5166360"/>
            <a:ext cx="73152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32720" y="5166360"/>
            <a:ext cx="1307592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低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548640" y="589788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7" name="TextBox 36"/>
          <p:cNvSpPr txBox="1"/>
          <p:nvPr/>
        </p:nvSpPr>
        <p:spPr>
          <a:xfrm>
            <a:off x="548640" y="5943600"/>
            <a:ext cx="91440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※ 黄色は達成が危ぶまれる成果。対策を次回報告する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KPTでの振り返り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続けること・改めること・次に試すことを整理します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67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828800"/>
            <a:ext cx="6376492" cy="196596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1920240"/>
            <a:ext cx="640080" cy="8229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4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1993392"/>
            <a:ext cx="2743200" cy="3931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Keep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2359152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続けること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2743200"/>
            <a:ext cx="5233492" cy="9601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・項目を入力します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・項目を入力します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・項目を入力します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3931920"/>
            <a:ext cx="6376492" cy="196596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023360"/>
            <a:ext cx="640080" cy="8229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4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096512"/>
            <a:ext cx="2743200" cy="3931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Problem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4462272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改めること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4846320"/>
            <a:ext cx="5233492" cy="9601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・項目を入力します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・項目を入力します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・項目を入力します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53732" y="1828800"/>
            <a:ext cx="4489323" cy="406908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82332" y="1920240"/>
            <a:ext cx="640080" cy="8229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4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68132" y="1993392"/>
            <a:ext cx="2743200" cy="3931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Try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68132" y="2359152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次に試すこと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382332" y="2926080"/>
            <a:ext cx="4032123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7382332" y="3017520"/>
            <a:ext cx="403212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Try 1：試すことを入力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82332" y="3383280"/>
            <a:ext cx="403212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担当・期限を入力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7382332" y="3840480"/>
            <a:ext cx="4032123" cy="0"/>
          </a:xfrm>
          <a:prstGeom prst="line">
            <a:avLst/>
          </a:prstGeom>
          <a:ln w="12700">
            <a:solidFill>
              <a:srgbClr val="C8C8C8"/>
            </a:solidFill>
          </a:ln>
        </p:spPr>
      </p:cxnSp>
      <p:sp>
        <p:nvSpPr>
          <p:cNvPr id="27" name="TextBox 26"/>
          <p:cNvSpPr txBox="1"/>
          <p:nvPr/>
        </p:nvSpPr>
        <p:spPr>
          <a:xfrm>
            <a:off x="7382332" y="3931920"/>
            <a:ext cx="403212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Try 2：試すことを入力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82332" y="4297680"/>
            <a:ext cx="403212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担当・期限を入力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382332" y="4754880"/>
            <a:ext cx="4032123" cy="0"/>
          </a:xfrm>
          <a:prstGeom prst="line">
            <a:avLst/>
          </a:prstGeom>
          <a:ln w="12700">
            <a:solidFill>
              <a:srgbClr val="C8C8C8"/>
            </a:solidFill>
          </a:ln>
        </p:spPr>
      </p:cxnSp>
      <p:sp>
        <p:nvSpPr>
          <p:cNvPr id="30" name="TextBox 29"/>
          <p:cNvSpPr txBox="1"/>
          <p:nvPr/>
        </p:nvSpPr>
        <p:spPr>
          <a:xfrm>
            <a:off x="7382332" y="4846320"/>
            <a:ext cx="403212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Try 3：試すことを入力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82332" y="5212080"/>
            <a:ext cx="403212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担当・期限を入力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なぜなぜ分析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5段階の掘り下げで、真因は「XXXX」と特定しました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68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828800"/>
            <a:ext cx="5669280" cy="512064"/>
          </a:xfrm>
          <a:prstGeom prst="rect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問題：発生した事象を入力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49808" y="2340864"/>
            <a:ext cx="0" cy="420624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749808" y="2761488"/>
            <a:ext cx="210312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12" name="Rectangle 11"/>
          <p:cNvSpPr/>
          <p:nvPr/>
        </p:nvSpPr>
        <p:spPr>
          <a:xfrm>
            <a:off x="960120" y="2505456"/>
            <a:ext cx="5669280" cy="512064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なぜ1：原因を入力します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161288" y="3017520"/>
            <a:ext cx="0" cy="420624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1161288" y="3438144"/>
            <a:ext cx="210312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1371600" y="3182112"/>
            <a:ext cx="5669280" cy="512064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なぜ2：原因を入力します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72768" y="3694176"/>
            <a:ext cx="0" cy="420624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1572768" y="4114800"/>
            <a:ext cx="210312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1783080" y="3858768"/>
            <a:ext cx="5669280" cy="512064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なぜ3：原因を入力します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984248" y="4370832"/>
            <a:ext cx="0" cy="420624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1984248" y="4791456"/>
            <a:ext cx="210312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21" name="Rectangle 20"/>
          <p:cNvSpPr/>
          <p:nvPr/>
        </p:nvSpPr>
        <p:spPr>
          <a:xfrm>
            <a:off x="2194560" y="4535424"/>
            <a:ext cx="5669280" cy="512064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なぜ4：原因を入力します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2395728" y="5047488"/>
            <a:ext cx="0" cy="420624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2395728" y="5468112"/>
            <a:ext cx="210312" cy="0"/>
          </a:xfrm>
          <a:prstGeom prst="line">
            <a:avLst/>
          </a:prstGeom>
          <a:ln w="12700">
            <a:solidFill>
              <a:srgbClr val="A6A6A6"/>
            </a:solidFill>
          </a:ln>
        </p:spPr>
      </p:cxnSp>
      <p:sp>
        <p:nvSpPr>
          <p:cNvPr id="24" name="Rectangle 23"/>
          <p:cNvSpPr/>
          <p:nvPr/>
        </p:nvSpPr>
        <p:spPr>
          <a:xfrm>
            <a:off x="2606040" y="5212080"/>
            <a:ext cx="5669280" cy="512064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なぜ5：原因を入力します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66760" y="5212080"/>
            <a:ext cx="914400" cy="51206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＝ 真因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052560" y="1828800"/>
            <a:ext cx="2590495" cy="237744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235440" y="1956816"/>
            <a:ext cx="222473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対策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5440" y="2286000"/>
            <a:ext cx="2224735" cy="1810512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真因に対する恒久対策を入力します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52560" y="4434840"/>
            <a:ext cx="2590495" cy="11887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・担当：氏名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・期限：XX月XX日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トラブル報告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XX月XX日に発生した障害は復旧済みです。再発防止策を実施します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69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10512"/>
            <a:ext cx="274320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発生日時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03120"/>
            <a:ext cx="354573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XX/XX XX:XX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22978" y="1810512"/>
            <a:ext cx="274320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影響範囲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22978" y="2103120"/>
            <a:ext cx="3545738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XXXXを入力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7317" y="1810512"/>
            <a:ext cx="274320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現在の状況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597" y="2319020"/>
            <a:ext cx="1107440" cy="1016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97317" y="2103120"/>
            <a:ext cx="122936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復旧済み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48640" y="278892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548640" y="3246120"/>
            <a:ext cx="11094415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18" name="Oval 17"/>
          <p:cNvSpPr/>
          <p:nvPr/>
        </p:nvSpPr>
        <p:spPr>
          <a:xfrm>
            <a:off x="548640" y="3145536"/>
            <a:ext cx="201168" cy="201168"/>
          </a:xfrm>
          <a:prstGeom prst="ellipse">
            <a:avLst/>
          </a:prstGeom>
          <a:solidFill>
            <a:srgbClr val="222222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2862072"/>
            <a:ext cx="1828800" cy="31089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XX:XX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3474720"/>
            <a:ext cx="260215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発生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931920"/>
            <a:ext cx="2602154" cy="11887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発生の内容を入力します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事実のみを簡潔に記載</a:t>
            </a:r>
          </a:p>
        </p:txBody>
      </p:sp>
      <p:sp>
        <p:nvSpPr>
          <p:cNvPr id="22" name="Oval 21"/>
          <p:cNvSpPr/>
          <p:nvPr/>
        </p:nvSpPr>
        <p:spPr>
          <a:xfrm>
            <a:off x="3379394" y="3145536"/>
            <a:ext cx="201168" cy="201168"/>
          </a:xfrm>
          <a:prstGeom prst="ellipse">
            <a:avLst/>
          </a:prstGeom>
          <a:solidFill>
            <a:srgbClr val="222222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99434" y="2862072"/>
            <a:ext cx="1828800" cy="31089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XX:XX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79394" y="3474720"/>
            <a:ext cx="260215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影響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79394" y="3931920"/>
            <a:ext cx="2602154" cy="11887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影響の内容を入力します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事実のみを簡潔に記載</a:t>
            </a:r>
          </a:p>
        </p:txBody>
      </p:sp>
      <p:sp>
        <p:nvSpPr>
          <p:cNvPr id="26" name="Oval 25"/>
          <p:cNvSpPr/>
          <p:nvPr/>
        </p:nvSpPr>
        <p:spPr>
          <a:xfrm>
            <a:off x="6210148" y="3145536"/>
            <a:ext cx="201168" cy="201168"/>
          </a:xfrm>
          <a:prstGeom prst="ellipse">
            <a:avLst/>
          </a:prstGeom>
          <a:solidFill>
            <a:srgbClr val="222222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30188" y="2862072"/>
            <a:ext cx="1828800" cy="31089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XX:XX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10148" y="3474720"/>
            <a:ext cx="260215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原因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10148" y="3931920"/>
            <a:ext cx="2602154" cy="11887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原因の内容を入力します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事実のみを簡潔に記載</a:t>
            </a:r>
          </a:p>
        </p:txBody>
      </p:sp>
      <p:sp>
        <p:nvSpPr>
          <p:cNvPr id="30" name="Oval 29"/>
          <p:cNvSpPr/>
          <p:nvPr/>
        </p:nvSpPr>
        <p:spPr>
          <a:xfrm>
            <a:off x="9040901" y="3145536"/>
            <a:ext cx="201168" cy="201168"/>
          </a:xfrm>
          <a:prstGeom prst="ellipse">
            <a:avLst/>
          </a:prstGeom>
          <a:solidFill>
            <a:srgbClr val="FFC700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360941" y="2862072"/>
            <a:ext cx="1828800" cy="31089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XX:XX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40901" y="3474720"/>
            <a:ext cx="260215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対策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40901" y="3931920"/>
            <a:ext cx="2602154" cy="11887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対策の内容を入力します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事実のみを簡潔に記載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5257800"/>
            <a:ext cx="11094415" cy="6858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77240" y="5257800"/>
            <a:ext cx="1828800" cy="6858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再発防止策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51760" y="5257800"/>
            <a:ext cx="8808415" cy="6858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恒久対策の内容・担当・期限を入力します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教訓のまとめ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次のプロジェクトに引き継ぐべき教訓は3つです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70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1810512"/>
            <a:ext cx="457200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教訓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1810512"/>
            <a:ext cx="274320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背景（何があったか）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52560" y="1810512"/>
            <a:ext cx="274320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次回への適用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8640" y="2139696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48640" y="2240280"/>
            <a:ext cx="914400" cy="6858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17904" y="2547620"/>
            <a:ext cx="1089152" cy="1016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54480" y="2286000"/>
            <a:ext cx="457200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教訓を短い言葉で入力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2788920"/>
            <a:ext cx="4572000" cy="5029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331720"/>
            <a:ext cx="2560320" cy="9601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背景を入力します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60" y="2331720"/>
            <a:ext cx="2590495" cy="9601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具体的な行動を入力します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48640" y="338328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548640" y="3456432"/>
            <a:ext cx="914400" cy="6858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54480" y="3502152"/>
            <a:ext cx="457200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教訓を短い言葉で入力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4005072"/>
            <a:ext cx="4572000" cy="5029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3547872"/>
            <a:ext cx="2560320" cy="9601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背景を入力します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52560" y="3547872"/>
            <a:ext cx="2590495" cy="9601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具体的な行動を入力します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48640" y="459943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6" name="TextBox 25"/>
          <p:cNvSpPr txBox="1"/>
          <p:nvPr/>
        </p:nvSpPr>
        <p:spPr>
          <a:xfrm>
            <a:off x="548640" y="4672584"/>
            <a:ext cx="914400" cy="6858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54480" y="4718304"/>
            <a:ext cx="457200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教訓を短い言葉で入力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5221224"/>
            <a:ext cx="4572000" cy="5029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4764024"/>
            <a:ext cx="2560320" cy="9601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背景を入力します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52560" y="4764024"/>
            <a:ext cx="2590495" cy="9601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具体的な行動を入力します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48640" y="5815584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定点観測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7指標中4指標が改善。顧客満足度は2期連続で低下しています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71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1828800"/>
          <a:ext cx="11094416" cy="4005072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108856"/>
                <a:gridCol w="916894"/>
                <a:gridCol w="1100273"/>
                <a:gridCol w="1100273"/>
                <a:gridCol w="1100273"/>
                <a:gridCol w="825204"/>
                <a:gridCol w="3942643"/>
              </a:tblGrid>
              <a:tr h="420624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指標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単位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前回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今回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増減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傾向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コメント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</a:tr>
              <a:tr h="512064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売上高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億円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+X.X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▲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コメントを入力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512064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営業利益率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%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+X.X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▲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コメントを入力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512064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顧客数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千人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+X.X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▲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コメントを入力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512064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顧客満足度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点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-X.X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▼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コメントを入力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</a:tr>
              <a:tr h="512064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解約率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%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-X.X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▲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コメントを入力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512064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従業員数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人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±0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→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コメントを入力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512064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残業時間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h/月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+X.X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▼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コメントを入力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傾向：▲ 改善　▼ 悪化　→ 横ばい　　※ 黄色の行は要注意の指標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改善提案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XXの見直しにより、作業時間をXX%削減できる見込みです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72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828800"/>
            <a:ext cx="2464994" cy="37490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1965960"/>
            <a:ext cx="2007794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STEP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240280"/>
            <a:ext cx="2007794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現状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777240" y="2788920"/>
            <a:ext cx="2007794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77240" y="2926080"/>
            <a:ext cx="2007794" cy="24688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課題と数値を入力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/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・詳細を入力します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・詳細を入力します</a:t>
            </a:r>
          </a:p>
        </p:txBody>
      </p:sp>
      <p:sp>
        <p:nvSpPr>
          <p:cNvPr id="14" name="Isosceles Triangle 13"/>
          <p:cNvSpPr/>
          <p:nvPr/>
        </p:nvSpPr>
        <p:spPr>
          <a:xfrm rot="5400000">
            <a:off x="3123362" y="3566160"/>
            <a:ext cx="192024" cy="329184"/>
          </a:xfrm>
          <a:prstGeom prst="triangl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425114" y="1828800"/>
            <a:ext cx="2464994" cy="37490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3714" y="1965960"/>
            <a:ext cx="2007794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STEP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3714" y="2240280"/>
            <a:ext cx="2007794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提案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653714" y="2788920"/>
            <a:ext cx="2007794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3653714" y="2926080"/>
            <a:ext cx="2007794" cy="24688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改善策を入力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/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・詳細を入力します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・詳細を入力します</a:t>
            </a:r>
          </a:p>
        </p:txBody>
      </p:sp>
      <p:sp>
        <p:nvSpPr>
          <p:cNvPr id="20" name="Isosceles Triangle 19"/>
          <p:cNvSpPr/>
          <p:nvPr/>
        </p:nvSpPr>
        <p:spPr>
          <a:xfrm rot="5400000">
            <a:off x="5999836" y="3566160"/>
            <a:ext cx="192024" cy="329184"/>
          </a:xfrm>
          <a:prstGeom prst="triangl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01588" y="1828800"/>
            <a:ext cx="2464994" cy="374904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30188" y="1965960"/>
            <a:ext cx="2007794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STEP 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0188" y="2240280"/>
            <a:ext cx="2007794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効果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530188" y="2788920"/>
            <a:ext cx="2007793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sp>
        <p:nvSpPr>
          <p:cNvPr id="25" name="TextBox 24"/>
          <p:cNvSpPr txBox="1"/>
          <p:nvPr/>
        </p:nvSpPr>
        <p:spPr>
          <a:xfrm>
            <a:off x="6530188" y="2926080"/>
            <a:ext cx="2007794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作業時間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0188" y="3246120"/>
            <a:ext cx="2007794" cy="6858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-XX%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30188" y="4023360"/>
            <a:ext cx="2007794" cy="13716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・その他の効果を入力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・定性的な効果を入力</a:t>
            </a:r>
          </a:p>
        </p:txBody>
      </p:sp>
      <p:sp>
        <p:nvSpPr>
          <p:cNvPr id="28" name="Isosceles Triangle 27"/>
          <p:cNvSpPr/>
          <p:nvPr/>
        </p:nvSpPr>
        <p:spPr>
          <a:xfrm rot="5400000">
            <a:off x="8876309" y="3566160"/>
            <a:ext cx="192024" cy="329184"/>
          </a:xfrm>
          <a:prstGeom prst="triangl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178061" y="1828800"/>
            <a:ext cx="2464994" cy="37490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406661" y="1965960"/>
            <a:ext cx="2007794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STEP 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06661" y="2240280"/>
            <a:ext cx="2007794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費用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9406661" y="2788920"/>
            <a:ext cx="2007794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sp>
        <p:nvSpPr>
          <p:cNvPr id="33" name="TextBox 32"/>
          <p:cNvSpPr txBox="1"/>
          <p:nvPr/>
        </p:nvSpPr>
        <p:spPr>
          <a:xfrm>
            <a:off x="9406661" y="2926080"/>
            <a:ext cx="2007794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初期費用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406661" y="3218688"/>
            <a:ext cx="2007794" cy="7498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</a:t>
            </a:r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万円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406661" y="4023360"/>
            <a:ext cx="2007794" cy="13716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・運用費：XX万円/年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・回収期間：XXか月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5760720"/>
            <a:ext cx="1109441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※ 効果・費用は試算値。前提条件はノートを参照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Do／Don't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判断に迷ったときは、次の基準に沿って行動してください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73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2165096"/>
            <a:ext cx="591312" cy="16256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828800"/>
            <a:ext cx="651297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1828800"/>
            <a:ext cx="274320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こうする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7308" y="1828800"/>
            <a:ext cx="164592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Don't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84668" y="1828800"/>
            <a:ext cx="274320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こうしない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48640" y="2560320"/>
            <a:ext cx="5295748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6347308" y="2560320"/>
            <a:ext cx="5295747" cy="0"/>
          </a:xfrm>
          <a:prstGeom prst="line">
            <a:avLst/>
          </a:prstGeom>
          <a:ln w="19050">
            <a:solidFill>
              <a:srgbClr val="A6A6A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48640" y="2697480"/>
            <a:ext cx="4114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2697480"/>
            <a:ext cx="4838548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望ましい行動を入力します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3081528"/>
            <a:ext cx="4838548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例：具体的な場面を入力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47308" y="2697480"/>
            <a:ext cx="4114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04508" y="2697480"/>
            <a:ext cx="4838548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避けるべき行動を入力します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04508" y="3081528"/>
            <a:ext cx="4838548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例：具体的な場面を入力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3520440"/>
            <a:ext cx="4114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" y="3520440"/>
            <a:ext cx="4838548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望ましい行動を入力します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3904488"/>
            <a:ext cx="4838548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例：具体的な場面を入力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47308" y="3520440"/>
            <a:ext cx="4114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04508" y="3520440"/>
            <a:ext cx="4838548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避けるべき行動を入力します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04508" y="3904488"/>
            <a:ext cx="4838548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例：具体的な場面を入力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4343400"/>
            <a:ext cx="4114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" y="4343400"/>
            <a:ext cx="4838548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望ましい行動を入力します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" y="4727448"/>
            <a:ext cx="4838548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例：具体的な場面を入力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47308" y="4343400"/>
            <a:ext cx="4114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×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04508" y="4343400"/>
            <a:ext cx="4838548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避けるべき行動を入力します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04508" y="4727448"/>
            <a:ext cx="4838548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例：具体的な場面を入力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5166360"/>
            <a:ext cx="4114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○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" y="5166360"/>
            <a:ext cx="4838548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望ましい行動を入力します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" y="5550408"/>
            <a:ext cx="4838548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例：具体的な場面を入力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47308" y="5166360"/>
            <a:ext cx="4114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×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04508" y="5166360"/>
            <a:ext cx="4838548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避けるべき行動を入力します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04508" y="5550408"/>
            <a:ext cx="4838548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例：具体的な場面を入力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6164428" y="1828800"/>
            <a:ext cx="0" cy="406908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実験結果（A/Bテスト）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パターンBのほうがコンバージョン率が0.7ポイント高い結果です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74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48640" y="1828800"/>
          <a:ext cx="4206240" cy="40690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5897880"/>
            <a:ext cx="420624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コンバージョン率（CVR）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1828800"/>
            <a:ext cx="29260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パターンA（現行）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2212848"/>
            <a:ext cx="29260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変更内容を入力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212080" y="2697480"/>
            <a:ext cx="292608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212080" y="2788920"/>
            <a:ext cx="29260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パターンB（新案）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12080" y="3172968"/>
            <a:ext cx="29260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変更内容を入力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212080" y="3657600"/>
            <a:ext cx="292608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5212080" y="3840480"/>
            <a:ext cx="1280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3840480"/>
            <a:ext cx="16459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+0.7pt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12080" y="4498848"/>
            <a:ext cx="1280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有意性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4498848"/>
            <a:ext cx="16459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p &lt; 0.05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12080" y="5157216"/>
            <a:ext cx="128016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サンプル数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0" y="5157216"/>
            <a:ext cx="1645920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各 XX,XXX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503920" y="1828800"/>
            <a:ext cx="3139135" cy="397764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0" y="1956816"/>
            <a:ext cx="277337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結論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0" y="2286000"/>
            <a:ext cx="2773375" cy="3410712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パターンBを本番に採用する</a:t>
            </a:r>
          </a:p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/>
            </a:r>
          </a:p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次の検証：XXを入力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役割定義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3つの役割の責任と権限を次のとおり定めます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75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828800"/>
            <a:ext cx="3545738" cy="406908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828800"/>
            <a:ext cx="3545738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2011680"/>
            <a:ext cx="30885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ROLE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286000"/>
            <a:ext cx="3088538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役割名を入力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77240" y="2926080"/>
            <a:ext cx="3088538" cy="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777240" y="2999232"/>
            <a:ext cx="30885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ミッション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3291840"/>
            <a:ext cx="3088538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内容を入力します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77240" y="3886200"/>
            <a:ext cx="3088538" cy="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777240" y="3959352"/>
            <a:ext cx="30885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責任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4251960"/>
            <a:ext cx="3088538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内容を入力します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77240" y="4846320"/>
            <a:ext cx="3088538" cy="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777240" y="4919472"/>
            <a:ext cx="30885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権限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5212080"/>
            <a:ext cx="3088538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内容を入力します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22978" y="1828800"/>
            <a:ext cx="3545738" cy="406908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22978" y="1828800"/>
            <a:ext cx="3545738" cy="73152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51578" y="2011680"/>
            <a:ext cx="30885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ROLE 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51578" y="2286000"/>
            <a:ext cx="3088538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役割名を入力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4551578" y="2926080"/>
            <a:ext cx="3088539" cy="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27" name="TextBox 26"/>
          <p:cNvSpPr txBox="1"/>
          <p:nvPr/>
        </p:nvSpPr>
        <p:spPr>
          <a:xfrm>
            <a:off x="4551578" y="2999232"/>
            <a:ext cx="30885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ミッション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51578" y="3291840"/>
            <a:ext cx="3088538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内容を入力します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4551578" y="3886200"/>
            <a:ext cx="3088539" cy="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30" name="TextBox 29"/>
          <p:cNvSpPr txBox="1"/>
          <p:nvPr/>
        </p:nvSpPr>
        <p:spPr>
          <a:xfrm>
            <a:off x="4551578" y="3959352"/>
            <a:ext cx="30885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責任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51578" y="4251960"/>
            <a:ext cx="3088538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内容を入力します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4551578" y="4846320"/>
            <a:ext cx="3088539" cy="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33" name="TextBox 32"/>
          <p:cNvSpPr txBox="1"/>
          <p:nvPr/>
        </p:nvSpPr>
        <p:spPr>
          <a:xfrm>
            <a:off x="4551578" y="4919472"/>
            <a:ext cx="30885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権限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51578" y="5212080"/>
            <a:ext cx="3088538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内容を入力します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097317" y="1828800"/>
            <a:ext cx="3545738" cy="406908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097317" y="1828800"/>
            <a:ext cx="3545738" cy="73152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325917" y="2011680"/>
            <a:ext cx="30885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ROLE 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25917" y="2286000"/>
            <a:ext cx="3088538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役割名を入力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8325917" y="2926080"/>
            <a:ext cx="3088538" cy="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40" name="TextBox 39"/>
          <p:cNvSpPr txBox="1"/>
          <p:nvPr/>
        </p:nvSpPr>
        <p:spPr>
          <a:xfrm>
            <a:off x="8325917" y="2999232"/>
            <a:ext cx="30885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ミッション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25917" y="3291840"/>
            <a:ext cx="3088538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内容を入力します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325917" y="3886200"/>
            <a:ext cx="3088538" cy="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43" name="TextBox 42"/>
          <p:cNvSpPr txBox="1"/>
          <p:nvPr/>
        </p:nvSpPr>
        <p:spPr>
          <a:xfrm>
            <a:off x="8325917" y="3959352"/>
            <a:ext cx="30885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責任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25917" y="4251960"/>
            <a:ext cx="3088538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内容を入力します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325917" y="4846320"/>
            <a:ext cx="3088538" cy="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46" name="TextBox 45"/>
          <p:cNvSpPr txBox="1"/>
          <p:nvPr/>
        </p:nvSpPr>
        <p:spPr>
          <a:xfrm>
            <a:off x="8325917" y="4919472"/>
            <a:ext cx="30885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権限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25917" y="5212080"/>
            <a:ext cx="3088538" cy="5486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内容を入力します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スキルマップ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スキルDの担い手が不足しており、育成が必要です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76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1828800"/>
          <a:ext cx="8412480" cy="379476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377440"/>
                <a:gridCol w="1005840"/>
                <a:gridCol w="1005840"/>
                <a:gridCol w="1005840"/>
                <a:gridCol w="1005840"/>
                <a:gridCol w="1005840"/>
                <a:gridCol w="1005840"/>
              </a:tblGrid>
              <a:tr h="50292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メンバー／役割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スキルA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スキルB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スキルC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スキルD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FC700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スキルE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スキルF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</a:tr>
              <a:tr h="658368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6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氏名／役割1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◎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△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◎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658368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6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氏名／役割2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◎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△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◎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658368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6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氏名／役割3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◎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◎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△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△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658368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6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氏名／役割4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△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◎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658368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6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氏名／役割5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△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◎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○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6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△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326880" y="1828800"/>
            <a:ext cx="22860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凡例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0" y="2194560"/>
            <a:ext cx="36576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4080" y="2194560"/>
            <a:ext cx="18288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指導できる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2606040"/>
            <a:ext cx="36576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84080" y="2606040"/>
            <a:ext cx="18288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一人でできる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0" y="3017520"/>
            <a:ext cx="36576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84080" y="3017520"/>
            <a:ext cx="18288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支援があればできる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0" y="3429000"/>
            <a:ext cx="36576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84080" y="3429000"/>
            <a:ext cx="18288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未経験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326880" y="4023360"/>
            <a:ext cx="2316175" cy="187452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09760" y="4151376"/>
            <a:ext cx="1950415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課題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0" y="4480560"/>
            <a:ext cx="1950415" cy="1307592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スキルDの育成を優先する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行動指針　5つの約束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私たちは、次の5つを日々の判断と行動のよりどころにします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77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" y="1828800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48640" y="1901952"/>
            <a:ext cx="914400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1901952"/>
            <a:ext cx="5120640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約束を短い言葉で入力します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9440" y="1901952"/>
            <a:ext cx="4693615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具体的な行動の例を入力します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" y="2596896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48640" y="2670048"/>
            <a:ext cx="914400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2670048"/>
            <a:ext cx="5120640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約束を短い言葉で入力します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49440" y="2670048"/>
            <a:ext cx="4693615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具体的な行動の例を入力します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48640" y="336499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548640" y="3438144"/>
            <a:ext cx="914400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54480" y="3438144"/>
            <a:ext cx="5120640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約束を短い言葉で入力します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49440" y="3438144"/>
            <a:ext cx="4693615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具体的な行動の例を入力します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48640" y="4133088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2" name="TextBox 21"/>
          <p:cNvSpPr txBox="1"/>
          <p:nvPr/>
        </p:nvSpPr>
        <p:spPr>
          <a:xfrm>
            <a:off x="548640" y="4206240"/>
            <a:ext cx="914400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54480" y="4206240"/>
            <a:ext cx="5120640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約束を短い言葉で入力します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49440" y="4206240"/>
            <a:ext cx="4693615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具体的な行動の例を入力します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48640" y="4901184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6" name="TextBox 25"/>
          <p:cNvSpPr txBox="1"/>
          <p:nvPr/>
        </p:nvSpPr>
        <p:spPr>
          <a:xfrm>
            <a:off x="548640" y="4974336"/>
            <a:ext cx="914400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54480" y="4974336"/>
            <a:ext cx="5120640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約束を短い言葉で入力します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49440" y="4974336"/>
            <a:ext cx="4693615" cy="62179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具体的な行動の例を入力します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48640" y="5669280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30" name="TextBox 29"/>
          <p:cNvSpPr txBox="1"/>
          <p:nvPr/>
        </p:nvSpPr>
        <p:spPr>
          <a:xfrm>
            <a:off x="548640" y="5806440"/>
            <a:ext cx="11094415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迷ったときは「XXXX」に立ち返る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1日の流れ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9:00開始、17:30終了。午後のワークが中心です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78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783080"/>
            <a:ext cx="109728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時刻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1783080"/>
            <a:ext cx="365760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プログラム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0" y="1783080"/>
            <a:ext cx="91440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時間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1783080"/>
            <a:ext cx="365760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内容・担当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" y="2103120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48640" y="2176272"/>
            <a:ext cx="109728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9:00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37360" y="2176272"/>
            <a:ext cx="37490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64592" rIns="164592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オープニング・目的の共有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0" y="2176272"/>
            <a:ext cx="91440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30分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2176272"/>
            <a:ext cx="4967935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内容・担当を入力します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2724912"/>
            <a:ext cx="109728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9:30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737360" y="2724912"/>
            <a:ext cx="37490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64592" rIns="164592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講義：テーマを入力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0" y="2724912"/>
            <a:ext cx="91440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75分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5120" y="2724912"/>
            <a:ext cx="4967935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内容・担当を入力します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3273552"/>
            <a:ext cx="109728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10:45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737360" y="3273552"/>
            <a:ext cx="37490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64592" rIns="164592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ケーススタディ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0" y="3273552"/>
            <a:ext cx="91440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75分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5120" y="3273552"/>
            <a:ext cx="4967935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内容・担当を入力します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3822192"/>
            <a:ext cx="109728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12:00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37360" y="3822192"/>
            <a:ext cx="374904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</a:ln>
        </p:spPr>
        <p:txBody>
          <a:bodyPr rtlCol="0" anchor="ctr" wrap="square" lIns="164592" rIns="164592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昼休憩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0" y="3822192"/>
            <a:ext cx="91440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60分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370832"/>
            <a:ext cx="109728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13:00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737360" y="4370832"/>
            <a:ext cx="3749040" cy="475488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164592" rIns="164592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グループワーク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0" y="4370832"/>
            <a:ext cx="91440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150分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75120" y="4370832"/>
            <a:ext cx="4967935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内容・担当を入力します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4919472"/>
            <a:ext cx="109728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15:30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37360" y="4919472"/>
            <a:ext cx="37490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64592" rIns="164592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発表・講評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0" y="4919472"/>
            <a:ext cx="91440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75分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75120" y="4919472"/>
            <a:ext cx="4967935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内容・担当を入力します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5468112"/>
            <a:ext cx="109728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16:45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737360" y="5468112"/>
            <a:ext cx="3749040" cy="47548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64592" rIns="164592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振り返り・クロージング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69280" y="5468112"/>
            <a:ext cx="914400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45分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75120" y="5468112"/>
            <a:ext cx="4967935" cy="47548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内容・担当を入力します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016752"/>
            <a:ext cx="109728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17:30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737360" y="6016752"/>
            <a:ext cx="36576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終了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オンボーディングの流れ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3か月で独り立ちできるよう、節目ごとに支援します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79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40080" y="2788920"/>
            <a:ext cx="1082009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566928" y="2670048"/>
            <a:ext cx="237744" cy="23774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1828800"/>
            <a:ext cx="2036003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初日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2286000"/>
            <a:ext cx="2036003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節目の目標を入力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108960"/>
            <a:ext cx="1990283" cy="17373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  <a:p>
            <a:pPr algn="l">
              <a:spcAft>
                <a:spcPts val="400"/>
              </a:spcAft>
            </a:pP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48640" y="4983480"/>
            <a:ext cx="1990283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548640" y="5074920"/>
            <a:ext cx="1990283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支援者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349240"/>
            <a:ext cx="199028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氏名・部署を入力</a:t>
            </a:r>
          </a:p>
        </p:txBody>
      </p:sp>
      <p:sp>
        <p:nvSpPr>
          <p:cNvPr id="17" name="Oval 16"/>
          <p:cNvSpPr/>
          <p:nvPr/>
        </p:nvSpPr>
        <p:spPr>
          <a:xfrm>
            <a:off x="2785811" y="2670048"/>
            <a:ext cx="237744" cy="23774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767523" y="1828800"/>
            <a:ext cx="2036003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1週目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67523" y="2286000"/>
            <a:ext cx="2036003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節目の目標を入力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67523" y="3108960"/>
            <a:ext cx="1990283" cy="17373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  <a:p>
            <a:pPr algn="l">
              <a:spcAft>
                <a:spcPts val="400"/>
              </a:spcAft>
            </a:pP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767523" y="4983480"/>
            <a:ext cx="1990283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2" name="TextBox 21"/>
          <p:cNvSpPr txBox="1"/>
          <p:nvPr/>
        </p:nvSpPr>
        <p:spPr>
          <a:xfrm>
            <a:off x="2767523" y="5074920"/>
            <a:ext cx="1990283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支援者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67523" y="5349240"/>
            <a:ext cx="199028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氏名・部署を入力</a:t>
            </a:r>
          </a:p>
        </p:txBody>
      </p:sp>
      <p:sp>
        <p:nvSpPr>
          <p:cNvPr id="24" name="Oval 23"/>
          <p:cNvSpPr/>
          <p:nvPr/>
        </p:nvSpPr>
        <p:spPr>
          <a:xfrm>
            <a:off x="5004694" y="2670048"/>
            <a:ext cx="237744" cy="23774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986406" y="1828800"/>
            <a:ext cx="2036003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1か月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86406" y="2286000"/>
            <a:ext cx="2036003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節目の目標を入力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86406" y="3108960"/>
            <a:ext cx="1990283" cy="17373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  <a:p>
            <a:pPr algn="l">
              <a:spcAft>
                <a:spcPts val="400"/>
              </a:spcAft>
            </a:pP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4986406" y="4983480"/>
            <a:ext cx="1990283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9" name="TextBox 28"/>
          <p:cNvSpPr txBox="1"/>
          <p:nvPr/>
        </p:nvSpPr>
        <p:spPr>
          <a:xfrm>
            <a:off x="4986406" y="5074920"/>
            <a:ext cx="1990283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支援者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86406" y="5349240"/>
            <a:ext cx="199028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氏名・部署を入力</a:t>
            </a:r>
          </a:p>
        </p:txBody>
      </p:sp>
      <p:sp>
        <p:nvSpPr>
          <p:cNvPr id="31" name="Oval 30"/>
          <p:cNvSpPr/>
          <p:nvPr/>
        </p:nvSpPr>
        <p:spPr>
          <a:xfrm>
            <a:off x="7223577" y="2670048"/>
            <a:ext cx="237744" cy="23774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205289" y="1828800"/>
            <a:ext cx="2036003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2か月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05289" y="2286000"/>
            <a:ext cx="2036003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節目の目標を入力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05289" y="3108960"/>
            <a:ext cx="1990283" cy="17373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  <a:p>
            <a:pPr algn="l">
              <a:spcAft>
                <a:spcPts val="400"/>
              </a:spcAft>
            </a:pP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7205289" y="4983480"/>
            <a:ext cx="1990283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6" name="TextBox 35"/>
          <p:cNvSpPr txBox="1"/>
          <p:nvPr/>
        </p:nvSpPr>
        <p:spPr>
          <a:xfrm>
            <a:off x="7205289" y="5074920"/>
            <a:ext cx="1990283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支援者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05289" y="5349240"/>
            <a:ext cx="199028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氏名・部署を入力</a:t>
            </a:r>
          </a:p>
        </p:txBody>
      </p:sp>
      <p:sp>
        <p:nvSpPr>
          <p:cNvPr id="38" name="Oval 37"/>
          <p:cNvSpPr/>
          <p:nvPr/>
        </p:nvSpPr>
        <p:spPr>
          <a:xfrm>
            <a:off x="9442460" y="2670048"/>
            <a:ext cx="237744" cy="237744"/>
          </a:xfrm>
          <a:prstGeom prst="ellipse">
            <a:avLst/>
          </a:prstGeom>
          <a:solidFill>
            <a:srgbClr val="FFC700"/>
          </a:solidFill>
          <a:ln w="15875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424172" y="1828800"/>
            <a:ext cx="2036003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3か月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424172" y="2286000"/>
            <a:ext cx="2036003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節目の目標を入力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424172" y="3108960"/>
            <a:ext cx="1990283" cy="17373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  <a:p>
            <a:pPr algn="l">
              <a:spcAft>
                <a:spcPts val="400"/>
              </a:spcAft>
            </a:pPr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・実施することを入力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9424172" y="4983480"/>
            <a:ext cx="1990283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3" name="TextBox 42"/>
          <p:cNvSpPr txBox="1"/>
          <p:nvPr/>
        </p:nvSpPr>
        <p:spPr>
          <a:xfrm>
            <a:off x="9424172" y="5074920"/>
            <a:ext cx="1990283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支援者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424172" y="5349240"/>
            <a:ext cx="1990283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氏名・部署を入力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こんなときは、ここへ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状況に応じて、次の窓口にお問い合わせください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10512"/>
            <a:ext cx="484632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こんなときは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1810512"/>
            <a:ext cx="219456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窓口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1810512"/>
            <a:ext cx="219456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連絡先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1810512"/>
            <a:ext cx="1493215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受付時間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" y="2139696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548640" y="2240280"/>
            <a:ext cx="4480560" cy="585216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システムが使えないとき（至急）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120640" y="2532888"/>
            <a:ext cx="274320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16" name="TextBox 15"/>
          <p:cNvSpPr txBox="1"/>
          <p:nvPr/>
        </p:nvSpPr>
        <p:spPr>
          <a:xfrm>
            <a:off x="5486400" y="2240280"/>
            <a:ext cx="2194560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窓口名を入力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2240280"/>
            <a:ext cx="2194560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内線 XXXX</a:t>
            </a:r>
          </a:p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xxxx@xxxx.xx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2240280"/>
            <a:ext cx="1581912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24時間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486400" y="2898648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548640" y="2971800"/>
            <a:ext cx="4480560" cy="58521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状況を入力します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120640" y="3264408"/>
            <a:ext cx="274320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22" name="TextBox 21"/>
          <p:cNvSpPr txBox="1"/>
          <p:nvPr/>
        </p:nvSpPr>
        <p:spPr>
          <a:xfrm>
            <a:off x="5486400" y="2971800"/>
            <a:ext cx="2194560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窓口名を入力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0" y="2971800"/>
            <a:ext cx="2194560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内線 XXXX</a:t>
            </a:r>
          </a:p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xxxx@xxxx.xx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2971800"/>
            <a:ext cx="1581912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平日 9–17時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486400" y="3630168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6" name="Rectangle 25"/>
          <p:cNvSpPr/>
          <p:nvPr/>
        </p:nvSpPr>
        <p:spPr>
          <a:xfrm>
            <a:off x="548640" y="3703320"/>
            <a:ext cx="4480560" cy="58521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状況を入力します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120640" y="3995928"/>
            <a:ext cx="274320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28" name="TextBox 27"/>
          <p:cNvSpPr txBox="1"/>
          <p:nvPr/>
        </p:nvSpPr>
        <p:spPr>
          <a:xfrm>
            <a:off x="5486400" y="3703320"/>
            <a:ext cx="2194560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窓口名を入力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0" y="3703320"/>
            <a:ext cx="2194560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内線 XXXX</a:t>
            </a:r>
          </a:p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xxxx@xxxx.xx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3703320"/>
            <a:ext cx="1581912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平日 9–17時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486400" y="4361688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2" name="Rectangle 31"/>
          <p:cNvSpPr/>
          <p:nvPr/>
        </p:nvSpPr>
        <p:spPr>
          <a:xfrm>
            <a:off x="548640" y="4434840"/>
            <a:ext cx="4480560" cy="58521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状況を入力します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5120640" y="4727448"/>
            <a:ext cx="274320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34" name="TextBox 33"/>
          <p:cNvSpPr txBox="1"/>
          <p:nvPr/>
        </p:nvSpPr>
        <p:spPr>
          <a:xfrm>
            <a:off x="5486400" y="4434840"/>
            <a:ext cx="2194560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窓口名を入力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72400" y="4434840"/>
            <a:ext cx="2194560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内線 XXXX</a:t>
            </a:r>
          </a:p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xxxx@xxxx.xx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4434840"/>
            <a:ext cx="1581912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平日 9–17時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5486400" y="5093208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8" name="Rectangle 37"/>
          <p:cNvSpPr/>
          <p:nvPr/>
        </p:nvSpPr>
        <p:spPr>
          <a:xfrm>
            <a:off x="548640" y="5166360"/>
            <a:ext cx="4480560" cy="58521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状況を入力します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5120640" y="5458968"/>
            <a:ext cx="274320" cy="0"/>
          </a:xfrm>
          <a:prstGeom prst="line">
            <a:avLst/>
          </a:prstGeom>
          <a:ln w="15875">
            <a:solidFill>
              <a:srgbClr val="222222"/>
            </a:solidFill>
            <a:tailEnd type="triangle" w="med" len="med"/>
          </a:ln>
        </p:spPr>
      </p:cxnSp>
      <p:sp>
        <p:nvSpPr>
          <p:cNvPr id="40" name="TextBox 39"/>
          <p:cNvSpPr txBox="1"/>
          <p:nvPr/>
        </p:nvSpPr>
        <p:spPr>
          <a:xfrm>
            <a:off x="5486400" y="5166360"/>
            <a:ext cx="2194560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窓口名を入力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772400" y="5166360"/>
            <a:ext cx="2194560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内線 XXXX</a:t>
            </a:r>
          </a:p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xxxx@xxxx.xx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58400" y="5166360"/>
            <a:ext cx="1581912" cy="58521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平日 9–17時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5486400" y="5824728"/>
            <a:ext cx="61566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ワークの進め方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4つのステップで、XX分後にチームの案をまとめます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10512"/>
            <a:ext cx="182880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目的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03120"/>
            <a:ext cx="78638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このワークで達成したいことを入力します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0" y="1810512"/>
            <a:ext cx="2468880" cy="29260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所要時間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98280" y="2432812"/>
            <a:ext cx="1641856" cy="14224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0" y="2121408"/>
            <a:ext cx="1827906" cy="5943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合計XX分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48640" y="278892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5" name="Pentagon 14"/>
          <p:cNvSpPr/>
          <p:nvPr/>
        </p:nvSpPr>
        <p:spPr>
          <a:xfrm>
            <a:off x="548640" y="2971800"/>
            <a:ext cx="2739314" cy="502920"/>
          </a:xfrm>
          <a:prstGeom prst="homePlate">
            <a:avLst/>
          </a:prstGeom>
          <a:solidFill>
            <a:srgbClr val="C8C8C8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STEP 1　XX分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611880"/>
            <a:ext cx="260215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個人で考える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023360"/>
            <a:ext cx="2602154" cy="8229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やることを具体的に入力します</a:t>
            </a:r>
          </a:p>
        </p:txBody>
      </p:sp>
      <p:sp>
        <p:nvSpPr>
          <p:cNvPr id="18" name="Pentagon 17"/>
          <p:cNvSpPr/>
          <p:nvPr/>
        </p:nvSpPr>
        <p:spPr>
          <a:xfrm>
            <a:off x="3379394" y="2971800"/>
            <a:ext cx="2739314" cy="502920"/>
          </a:xfrm>
          <a:prstGeom prst="homePlate">
            <a:avLst/>
          </a:prstGeom>
          <a:solidFill>
            <a:srgbClr val="C8C8C8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STEP 2　XX分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79394" y="3611880"/>
            <a:ext cx="260215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共有する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79394" y="4023360"/>
            <a:ext cx="2602154" cy="8229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やることを具体的に入力します</a:t>
            </a:r>
          </a:p>
        </p:txBody>
      </p:sp>
      <p:sp>
        <p:nvSpPr>
          <p:cNvPr id="21" name="Pentagon 20"/>
          <p:cNvSpPr/>
          <p:nvPr/>
        </p:nvSpPr>
        <p:spPr>
          <a:xfrm>
            <a:off x="6210148" y="2971800"/>
            <a:ext cx="2739314" cy="502920"/>
          </a:xfrm>
          <a:prstGeom prst="homePlate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STEP 3　XX分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0148" y="3611880"/>
            <a:ext cx="260215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議論する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0148" y="4023360"/>
            <a:ext cx="2602154" cy="8229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やることを具体的に入力します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040901" y="2971800"/>
            <a:ext cx="2602154" cy="50292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rtlCol="0" anchor="ctr" wrap="square" lIns="182880" rIns="182880" tIns="27432" bIns="27432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STEP 4　XX分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40901" y="3611880"/>
            <a:ext cx="260215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まとめる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40901" y="4023360"/>
            <a:ext cx="2602154" cy="8229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やることを具体的に入力します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5074920"/>
            <a:ext cx="11094415" cy="82296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5074920"/>
            <a:ext cx="1463040" cy="8229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成果物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86000" y="5074920"/>
            <a:ext cx="9174175" cy="8229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提出するもの（形式・分量）を入力します（例：模造紙1枚にまとめる）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アンケート結果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設問3の肯定的な回答が最も多く、設問5には改善の余地があります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82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48640" y="1828800"/>
          <a:ext cx="8229600" cy="40233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052560" y="1828800"/>
            <a:ext cx="2590495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肯定的な回答（上位2段階）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52560" y="2240280"/>
            <a:ext cx="22860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最も高い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2560" y="2560320"/>
            <a:ext cx="2590495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設問3　83%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2560" y="3246120"/>
            <a:ext cx="22860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最も低い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52560" y="3566160"/>
            <a:ext cx="2590495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設問5　40%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52560" y="4389120"/>
            <a:ext cx="2590495" cy="11887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回答者数：XXX名</a:t>
            </a:r>
          </a:p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実施期間：XX/XX〜XX/XX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Rectangle 2"/>
          <p:cNvSpPr/>
          <p:nvPr/>
        </p:nvSpPr>
        <p:spPr>
          <a:xfrm>
            <a:off x="548640" y="4343400"/>
            <a:ext cx="6583680" cy="1691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68680" y="4572000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4754880"/>
            <a:ext cx="594360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一言メッセージを入力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5440680"/>
            <a:ext cx="59436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補足・キャプションを入力します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83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Rectangle 2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画像の注目ポイント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画像の3つのポイントを番号順に説明します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8" name="Rectangle 7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84</a:t>
            </a:r>
          </a:p>
        </p:txBody>
      </p:sp>
      <p:sp>
        <p:nvSpPr>
          <p:cNvPr id="10" name="Oval 9"/>
          <p:cNvSpPr/>
          <p:nvPr/>
        </p:nvSpPr>
        <p:spPr>
          <a:xfrm>
            <a:off x="1636776" y="2558034"/>
            <a:ext cx="530352" cy="53035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4478731" y="3390138"/>
            <a:ext cx="530352" cy="53035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</a:t>
            </a:r>
          </a:p>
        </p:txBody>
      </p:sp>
      <p:sp>
        <p:nvSpPr>
          <p:cNvPr id="12" name="Oval 11"/>
          <p:cNvSpPr/>
          <p:nvPr/>
        </p:nvSpPr>
        <p:spPr>
          <a:xfrm>
            <a:off x="2651760" y="4763110"/>
            <a:ext cx="530352" cy="53035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680960" y="1783080"/>
            <a:ext cx="396209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7680960" y="1920240"/>
            <a:ext cx="457200" cy="4572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1920240"/>
            <a:ext cx="3413455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ポイントの見出しを入力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2377440"/>
            <a:ext cx="3413455" cy="6400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説明文を入力します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680960" y="3154680"/>
            <a:ext cx="39620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7680960" y="3291840"/>
            <a:ext cx="457200" cy="4572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3291840"/>
            <a:ext cx="3413455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ポイントの見出しを入力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3749040"/>
            <a:ext cx="3413455" cy="6400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説明文を入力します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680960" y="4526280"/>
            <a:ext cx="396209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2" name="Oval 21"/>
          <p:cNvSpPr/>
          <p:nvPr/>
        </p:nvSpPr>
        <p:spPr>
          <a:xfrm>
            <a:off x="7680960" y="4663440"/>
            <a:ext cx="457200" cy="4572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2222"/>
            </a:solidFill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4663440"/>
            <a:ext cx="3413455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ポイントの見出しを入力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0" y="5120640"/>
            <a:ext cx="3413455" cy="6400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説明文を入力します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idx="11"/>
          </p:nvPr>
        </p:nvSpPr>
        <p:spPr/>
      </p:sp>
      <p:sp>
        <p:nvSpPr>
          <p:cNvPr id="4" name="Rectangle 3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導入前と導入後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導入後は、XXがXXに改善しました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9" name="Rectangle 8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783080"/>
            <a:ext cx="274320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BEFORE　導入前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48095" y="1996948"/>
            <a:ext cx="1595120" cy="8128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93815" y="1783080"/>
            <a:ext cx="1775562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AFTER　導入後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349240"/>
            <a:ext cx="5349240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状態の見出しを入力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715000"/>
            <a:ext cx="534924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説明を入力します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93815" y="5349240"/>
            <a:ext cx="5349240" cy="38404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状態の見出しを入力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93815" y="5715000"/>
            <a:ext cx="534924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説明を入力します</a:t>
            </a:r>
          </a:p>
        </p:txBody>
      </p:sp>
      <p:sp>
        <p:nvSpPr>
          <p:cNvPr id="18" name="Isosceles Triangle 17"/>
          <p:cNvSpPr/>
          <p:nvPr/>
        </p:nvSpPr>
        <p:spPr>
          <a:xfrm rot="5400000">
            <a:off x="5922569" y="3593592"/>
            <a:ext cx="347472" cy="310896"/>
          </a:xfrm>
          <a:prstGeom prst="triangle">
            <a:avLst/>
          </a:prstGeom>
          <a:solidFill>
            <a:srgbClr val="2222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idx="11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idx="12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3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14"/>
          </p:nvPr>
        </p:nvSpPr>
        <p:spPr/>
      </p:sp>
      <p:sp>
        <p:nvSpPr>
          <p:cNvPr id="7" name="Picture Placeholder 6"/>
          <p:cNvSpPr>
            <a:spLocks noGrp="1"/>
          </p:cNvSpPr>
          <p:nvPr>
            <p:ph type="pic" idx="15"/>
          </p:nvPr>
        </p:nvSpPr>
        <p:spPr/>
      </p:sp>
      <p:sp>
        <p:nvSpPr>
          <p:cNvPr id="8" name="Rectangle 7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事例ギャラリー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6つの事例を画像で紹介します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364992"/>
            <a:ext cx="3545738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01　キャプションを入力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675888"/>
            <a:ext cx="35457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22978" y="3364992"/>
            <a:ext cx="3545738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02　キャプションを入力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22978" y="3675888"/>
            <a:ext cx="35457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7317" y="3364992"/>
            <a:ext cx="3545738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03　キャプションを入力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7317" y="3675888"/>
            <a:ext cx="35457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513832"/>
            <a:ext cx="3545738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04　キャプションを入力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5824728"/>
            <a:ext cx="35457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22978" y="5513832"/>
            <a:ext cx="3545738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05　キャプションを入力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22978" y="5824728"/>
            <a:ext cx="35457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7317" y="5513832"/>
            <a:ext cx="3545738" cy="32918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06　キャプションを入力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97317" y="5824728"/>
            <a:ext cx="354573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Rectangle 2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画像と数値で見る実績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3つの数値で、取り組みの成果を示します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8" name="Rectangle 7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87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086600" y="1783080"/>
            <a:ext cx="455645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7086600" y="1874520"/>
            <a:ext cx="4556455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指標名を入力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40880" y="2555748"/>
            <a:ext cx="964692" cy="18288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086600" y="2194560"/>
            <a:ext cx="1069482" cy="6858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9720" y="2286000"/>
            <a:ext cx="245333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086600" y="3172968"/>
            <a:ext cx="45564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7086600" y="3264408"/>
            <a:ext cx="4556455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指標名を入力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86600" y="3566160"/>
            <a:ext cx="1920240" cy="7315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</a:t>
            </a:r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万人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89720" y="3675888"/>
            <a:ext cx="245333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086600" y="4562856"/>
            <a:ext cx="455645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7086600" y="4654296"/>
            <a:ext cx="4556455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指標名を入力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86600" y="4956048"/>
            <a:ext cx="1920240" cy="7315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</a:t>
            </a:r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拠点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9720" y="5065776"/>
            <a:ext cx="2453335" cy="5486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補足を入力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idx="11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idx="12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3"/>
          </p:nvPr>
        </p:nvSpPr>
        <p:spPr/>
      </p:sp>
      <p:sp>
        <p:nvSpPr>
          <p:cNvPr id="6" name="Rectangle 5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4ステップの手順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画像を見ながら、4つのステップで進めます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886200"/>
            <a:ext cx="457200" cy="4572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097280" y="4114800"/>
            <a:ext cx="2190674" cy="0"/>
          </a:xfrm>
          <a:prstGeom prst="line">
            <a:avLst/>
          </a:prstGeom>
          <a:ln w="12700">
            <a:solidFill>
              <a:srgbClr val="C8C8C8"/>
            </a:solidFill>
            <a:tailEnd type="triangle" w="med" len="med"/>
          </a:ln>
        </p:spPr>
      </p:cxnSp>
      <p:sp>
        <p:nvSpPr>
          <p:cNvPr id="15" name="TextBox 14"/>
          <p:cNvSpPr txBox="1"/>
          <p:nvPr/>
        </p:nvSpPr>
        <p:spPr>
          <a:xfrm>
            <a:off x="548640" y="4480560"/>
            <a:ext cx="260215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手順の見出しを入力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937760"/>
            <a:ext cx="2602154" cy="9144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操作や作業の内容を入力します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79394" y="3886200"/>
            <a:ext cx="457200" cy="4572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928034" y="4114800"/>
            <a:ext cx="2190674" cy="0"/>
          </a:xfrm>
          <a:prstGeom prst="line">
            <a:avLst/>
          </a:prstGeom>
          <a:ln w="12700">
            <a:solidFill>
              <a:srgbClr val="C8C8C8"/>
            </a:solidFill>
            <a:tailEnd type="triangle" w="med" len="med"/>
          </a:ln>
        </p:spPr>
      </p:cxnSp>
      <p:sp>
        <p:nvSpPr>
          <p:cNvPr id="19" name="TextBox 18"/>
          <p:cNvSpPr txBox="1"/>
          <p:nvPr/>
        </p:nvSpPr>
        <p:spPr>
          <a:xfrm>
            <a:off x="3379394" y="4480560"/>
            <a:ext cx="260215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手順の見出しを入力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79394" y="4937760"/>
            <a:ext cx="2602154" cy="9144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操作や作業の内容を入力します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10148" y="3886200"/>
            <a:ext cx="457200" cy="4572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758788" y="4114800"/>
            <a:ext cx="2190673" cy="0"/>
          </a:xfrm>
          <a:prstGeom prst="line">
            <a:avLst/>
          </a:prstGeom>
          <a:ln w="12700">
            <a:solidFill>
              <a:srgbClr val="C8C8C8"/>
            </a:solidFill>
            <a:tailEnd type="triangle" w="med" len="med"/>
          </a:ln>
        </p:spPr>
      </p:cxnSp>
      <p:sp>
        <p:nvSpPr>
          <p:cNvPr id="23" name="TextBox 22"/>
          <p:cNvSpPr txBox="1"/>
          <p:nvPr/>
        </p:nvSpPr>
        <p:spPr>
          <a:xfrm>
            <a:off x="6210148" y="4480560"/>
            <a:ext cx="260215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手順の見出しを入力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0148" y="4937760"/>
            <a:ext cx="2602154" cy="9144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操作や作業の内容を入力します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040901" y="3886200"/>
            <a:ext cx="457200" cy="4572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40901" y="4480560"/>
            <a:ext cx="2602154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手順の見出しを入力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40901" y="4937760"/>
            <a:ext cx="2602154" cy="9144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操作や作業の内容を入力します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Rectangle 2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5760720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お客様の声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25296"/>
            <a:ext cx="5760720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導入企業のご担当者様のコメントです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783080"/>
            <a:ext cx="1097280" cy="91440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6000" b="1" lang="ja-JP" altLang="en-US">
                <a:solidFill>
                  <a:srgbClr val="A6A6A6"/>
                </a:solidFill>
                <a:latin typeface="Yu Gothic"/>
                <a:ea typeface="Yu Gothic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743200"/>
            <a:ext cx="5760720" cy="17373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引用文を入力します。</a:t>
            </a:r>
          </a:p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印象に残る言葉を2〜3行で</a:t>
            </a:r>
          </a:p>
          <a:p>
            <a:pPr algn="l"/>
            <a:r>
              <a:rPr sz="2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入力します</a:t>
            </a:r>
          </a:p>
        </p:txBody>
      </p:sp>
      <p:sp>
        <p:nvSpPr>
          <p:cNvPr id="8" name="Rectangle 7"/>
          <p:cNvSpPr/>
          <p:nvPr/>
        </p:nvSpPr>
        <p:spPr>
          <a:xfrm>
            <a:off x="512064" y="2993136"/>
            <a:ext cx="987552" cy="1219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548640" y="4846320"/>
            <a:ext cx="731520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48640" y="4983480"/>
            <a:ext cx="576072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氏名を入力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349240"/>
            <a:ext cx="57607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会社名・役職を入力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8640" y="6382512"/>
            <a:ext cx="576072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48640" y="6437376"/>
            <a:ext cx="36576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52160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52160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89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idx="11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idx="12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3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14"/>
          </p:nvPr>
        </p:nvSpPr>
        <p:spPr/>
      </p:sp>
      <p:sp>
        <p:nvSpPr>
          <p:cNvPr id="7" name="Rectangle 6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現場の様子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画像で雰囲気と取り組みの広がりを伝えます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90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2064" y="2044700"/>
            <a:ext cx="581152" cy="1016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1783080"/>
            <a:ext cx="402336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見出しを入力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2423160"/>
            <a:ext cx="4023360" cy="11887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説明文を入力します。画像の背景や取り組みの内容を2〜3行で入力します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48640" y="3840480"/>
            <a:ext cx="402336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548640" y="3931920"/>
            <a:ext cx="402336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01　</a:t>
            </a:r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ポイントを入力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48640" y="4526280"/>
            <a:ext cx="402336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548640" y="4617720"/>
            <a:ext cx="402336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02　</a:t>
            </a:r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ポイントを入力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48640" y="5212080"/>
            <a:ext cx="402336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2" name="TextBox 21"/>
          <p:cNvSpPr txBox="1"/>
          <p:nvPr/>
        </p:nvSpPr>
        <p:spPr>
          <a:xfrm>
            <a:off x="548640" y="5303520"/>
            <a:ext cx="4023360" cy="5029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03　</a:t>
            </a:r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ポイントを入力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Rectangle 2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画面の説明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4つの操作ポイントを番号順に説明します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8" name="Rectangle 7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91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783080"/>
            <a:ext cx="6949440" cy="36576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13232" y="1901952"/>
            <a:ext cx="128016" cy="12801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41832" y="1901952"/>
            <a:ext cx="128016" cy="12801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70432" y="1901952"/>
            <a:ext cx="128016" cy="12801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645920" y="1865376"/>
            <a:ext cx="3200400" cy="201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1783080"/>
            <a:ext cx="6949440" cy="4160520"/>
          </a:xfrm>
          <a:prstGeom prst="rect">
            <a:avLst/>
          </a:prstGeom>
          <a:noFill/>
          <a:ln w="9525">
            <a:solidFill>
              <a:srgbClr val="D9D9D9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ular Callout 15"/>
          <p:cNvSpPr/>
          <p:nvPr/>
        </p:nvSpPr>
        <p:spPr>
          <a:xfrm>
            <a:off x="1243584" y="2604211"/>
            <a:ext cx="457200" cy="384048"/>
          </a:xfrm>
          <a:prstGeom prst="wedgeRectCallou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</a:t>
            </a:r>
          </a:p>
        </p:txBody>
      </p:sp>
      <p:sp>
        <p:nvSpPr>
          <p:cNvPr id="17" name="Rectangular Callout 16"/>
          <p:cNvSpPr/>
          <p:nvPr/>
        </p:nvSpPr>
        <p:spPr>
          <a:xfrm>
            <a:off x="4370832" y="2983687"/>
            <a:ext cx="457200" cy="384048"/>
          </a:xfrm>
          <a:prstGeom prst="wedgeRectCallou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2633472" y="4425696"/>
            <a:ext cx="457200" cy="384048"/>
          </a:xfrm>
          <a:prstGeom prst="wedgeRectCallou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</a:t>
            </a:r>
          </a:p>
        </p:txBody>
      </p:sp>
      <p:sp>
        <p:nvSpPr>
          <p:cNvPr id="19" name="Rectangular Callout 18"/>
          <p:cNvSpPr/>
          <p:nvPr/>
        </p:nvSpPr>
        <p:spPr>
          <a:xfrm>
            <a:off x="5969203" y="4994910"/>
            <a:ext cx="457200" cy="384048"/>
          </a:xfrm>
          <a:prstGeom prst="wedgeRectCallou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818120" y="1783080"/>
            <a:ext cx="382493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21" name="Rectangle 20"/>
          <p:cNvSpPr/>
          <p:nvPr/>
        </p:nvSpPr>
        <p:spPr>
          <a:xfrm>
            <a:off x="7818120" y="1920240"/>
            <a:ext cx="384048" cy="34747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6760" y="1892808"/>
            <a:ext cx="3276295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操作の見出しを入力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66760" y="2313432"/>
            <a:ext cx="3276295" cy="4114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操作の説明を入力します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7818120" y="2825496"/>
            <a:ext cx="38249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5" name="Rectangle 24"/>
          <p:cNvSpPr/>
          <p:nvPr/>
        </p:nvSpPr>
        <p:spPr>
          <a:xfrm>
            <a:off x="7818120" y="2962656"/>
            <a:ext cx="384048" cy="34747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66760" y="2935224"/>
            <a:ext cx="3276295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操作の見出しを入力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66760" y="3355848"/>
            <a:ext cx="3276295" cy="4114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操作の説明を入力します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7818120" y="3867912"/>
            <a:ext cx="38249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9" name="Rectangle 28"/>
          <p:cNvSpPr/>
          <p:nvPr/>
        </p:nvSpPr>
        <p:spPr>
          <a:xfrm>
            <a:off x="7818120" y="4005072"/>
            <a:ext cx="384048" cy="34747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66760" y="3977640"/>
            <a:ext cx="3276295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操作の見出しを入力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66760" y="4398264"/>
            <a:ext cx="3276295" cy="4114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操作の説明を入力します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818120" y="4910328"/>
            <a:ext cx="382493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33" name="Rectangle 32"/>
          <p:cNvSpPr/>
          <p:nvPr/>
        </p:nvSpPr>
        <p:spPr>
          <a:xfrm>
            <a:off x="7818120" y="5047488"/>
            <a:ext cx="384048" cy="34747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66760" y="5020056"/>
            <a:ext cx="3276295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操作の見出しを入力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66760" y="5440680"/>
            <a:ext cx="3276295" cy="41148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操作の説明を入力します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Rectangle 2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プロフィール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本日の講師をご紹介します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8" name="Rectangle 7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92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51960" y="1783080"/>
            <a:ext cx="397764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所属・役職を入力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51960" y="2103120"/>
            <a:ext cx="3977640" cy="6400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氏名を入力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1960" y="2724912"/>
            <a:ext cx="397764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NAME IN ENGLISH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251960" y="3200400"/>
            <a:ext cx="3977640" cy="0"/>
          </a:xfrm>
          <a:prstGeom prst="line">
            <a:avLst/>
          </a:prstGeom>
          <a:ln w="15875">
            <a:solidFill>
              <a:srgbClr val="222222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4251960" y="3291840"/>
            <a:ext cx="39319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経歴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51960" y="3611880"/>
            <a:ext cx="100584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20XX年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520" y="3611880"/>
            <a:ext cx="29260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経歴を入力します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51960" y="4069080"/>
            <a:ext cx="100584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20XX年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03520" y="4069080"/>
            <a:ext cx="29260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経歴を入力します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51960" y="4526280"/>
            <a:ext cx="100584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20XX年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0" y="4526280"/>
            <a:ext cx="292608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経歴を入力します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51960" y="5074920"/>
            <a:ext cx="393192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専門分野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51960" y="5440680"/>
            <a:ext cx="1234440" cy="38404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分野を入力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577840" y="5440680"/>
            <a:ext cx="1234440" cy="38404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分野を入力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903720" y="5440680"/>
            <a:ext cx="1234440" cy="384048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分野を入力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549640" y="1783080"/>
            <a:ext cx="3093415" cy="411480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778240" y="196596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MESSAGE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778240" y="2377440"/>
            <a:ext cx="2636215" cy="329184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参加者へのメッセージを入力します。人柄や想いが伝わる言葉を3〜4行で入力します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持ち帰っていただきたいこと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本日の内容から、特に覚えておいていただきたい3点です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93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828800"/>
            <a:ext cx="11094415" cy="123444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" cy="12344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40" y="2029968"/>
            <a:ext cx="594360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要点を短い言葉で入力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20240" y="2514600"/>
            <a:ext cx="59436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0" y="1828800"/>
            <a:ext cx="3504895" cy="12344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詳しくは P.XX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3200400"/>
            <a:ext cx="11094415" cy="12344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200400"/>
            <a:ext cx="1005840" cy="12344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20240" y="3401568"/>
            <a:ext cx="594360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要点を短い言葉で入力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40" y="3886200"/>
            <a:ext cx="59436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3840" y="3200400"/>
            <a:ext cx="3504895" cy="12344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詳しくは P.XX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572000"/>
            <a:ext cx="11094415" cy="123444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4572000"/>
            <a:ext cx="1005840" cy="12344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3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20240" y="4773168"/>
            <a:ext cx="594360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要点を短い言葉で入力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20240" y="5257800"/>
            <a:ext cx="59436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補足を入力します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0" y="4572000"/>
            <a:ext cx="3504895" cy="12344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詳しくは P.XX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決定事項と宿題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本日の決定事項3件と、次回までの宿題4件を確認します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94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792224"/>
            <a:ext cx="27432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決定事項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8640" y="2194560"/>
            <a:ext cx="4489323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11" name="Rectangle 10"/>
          <p:cNvSpPr/>
          <p:nvPr/>
        </p:nvSpPr>
        <p:spPr>
          <a:xfrm>
            <a:off x="548640" y="2377440"/>
            <a:ext cx="365760" cy="36576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2331720"/>
            <a:ext cx="3986403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決定事項を入力します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2788920"/>
            <a:ext cx="3986403" cy="5029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条件・補足を入力します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3520440"/>
            <a:ext cx="365760" cy="36576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3474720"/>
            <a:ext cx="3986403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決定事項を入力します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3931920"/>
            <a:ext cx="3986403" cy="5029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条件・補足を入力します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663440"/>
            <a:ext cx="365760" cy="36576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4617720"/>
            <a:ext cx="3986403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決定事項を入力します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" y="5074920"/>
            <a:ext cx="3986403" cy="50292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条件・補足を入力します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66563" y="1792224"/>
            <a:ext cx="27432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宿題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266563" y="2194560"/>
          <a:ext cx="6376493" cy="352044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4057768"/>
                <a:gridCol w="1255976"/>
                <a:gridCol w="1062749"/>
              </a:tblGrid>
              <a:tr h="41148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内容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担当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期限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</a:tr>
              <a:tr h="77724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宿題の内容を入力します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77724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宿題の内容を入力します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77724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宿題の内容を入力します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77724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宿題の内容を入力します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氏名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ctr"/>
                      <a:r>
                        <a:rPr sz="140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XX/XX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今後の予定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XX月XX日の最終報告に向けて、6週間で進めます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95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783080"/>
            <a:ext cx="1437589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第1週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17520" y="2048256"/>
            <a:ext cx="1437589" cy="28346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XX/XX〜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017520" y="2377440"/>
            <a:ext cx="0" cy="32004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4455109" y="1783080"/>
            <a:ext cx="1437589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第2週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55109" y="2048256"/>
            <a:ext cx="1437589" cy="28346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XX/XX〜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455109" y="2377440"/>
            <a:ext cx="0" cy="32004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5892698" y="1783080"/>
            <a:ext cx="1437589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第3週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92698" y="2048256"/>
            <a:ext cx="1437589" cy="28346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XX/XX〜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892698" y="2377440"/>
            <a:ext cx="0" cy="32004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7330288" y="1783080"/>
            <a:ext cx="1437589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第4週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30288" y="2048256"/>
            <a:ext cx="1437589" cy="28346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XX/XX〜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330288" y="2377440"/>
            <a:ext cx="0" cy="32004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21" name="TextBox 20"/>
          <p:cNvSpPr txBox="1"/>
          <p:nvPr/>
        </p:nvSpPr>
        <p:spPr>
          <a:xfrm>
            <a:off x="8767877" y="1783080"/>
            <a:ext cx="1437589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第5週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67877" y="2048256"/>
            <a:ext cx="1437589" cy="28346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XX/XX〜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767877" y="2377440"/>
            <a:ext cx="0" cy="32004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10205466" y="1783080"/>
            <a:ext cx="1437589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第6週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05466" y="2048256"/>
            <a:ext cx="1437589" cy="283464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XX/XX〜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10205466" y="2377440"/>
            <a:ext cx="0" cy="32004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548640" y="2359152"/>
            <a:ext cx="110944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28" name="TextBox 27"/>
          <p:cNvSpPr txBox="1"/>
          <p:nvPr/>
        </p:nvSpPr>
        <p:spPr>
          <a:xfrm>
            <a:off x="548640" y="2514600"/>
            <a:ext cx="23774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準備・調査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63240" y="2642616"/>
            <a:ext cx="2783738" cy="20116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48640" y="3118104"/>
            <a:ext cx="23774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分析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00829" y="3246120"/>
            <a:ext cx="3502533" cy="20116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48640" y="3721608"/>
            <a:ext cx="23774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案の作成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376008" y="3849624"/>
            <a:ext cx="2783738" cy="20116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48640" y="4325112"/>
            <a:ext cx="23774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関係者レビュー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813597" y="4453128"/>
            <a:ext cx="2064944" cy="20116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48640" y="4928616"/>
            <a:ext cx="23774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最終報告</a:t>
            </a:r>
          </a:p>
        </p:txBody>
      </p:sp>
      <p:sp>
        <p:nvSpPr>
          <p:cNvPr id="37" name="Diamond 36"/>
          <p:cNvSpPr/>
          <p:nvPr/>
        </p:nvSpPr>
        <p:spPr>
          <a:xfrm>
            <a:off x="11128210" y="5001768"/>
            <a:ext cx="310896" cy="310896"/>
          </a:xfrm>
          <a:prstGeom prst="diamond">
            <a:avLst/>
          </a:prstGeom>
          <a:solidFill>
            <a:srgbClr val="FFC700"/>
          </a:solidFill>
          <a:ln w="12700">
            <a:solidFill>
              <a:srgbClr val="2222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324061" y="4928616"/>
            <a:ext cx="14630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XX/XX（X）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5030145" y="2377440"/>
            <a:ext cx="0" cy="3200400"/>
          </a:xfrm>
          <a:prstGeom prst="line">
            <a:avLst/>
          </a:prstGeom>
          <a:ln w="19050">
            <a:solidFill>
              <a:srgbClr val="222222"/>
            </a:solidFill>
            <a:prstDash val="dash"/>
          </a:ln>
        </p:spPr>
      </p:cxnSp>
      <p:sp>
        <p:nvSpPr>
          <p:cNvPr id="40" name="Rectangle 39"/>
          <p:cNvSpPr/>
          <p:nvPr/>
        </p:nvSpPr>
        <p:spPr>
          <a:xfrm>
            <a:off x="4664385" y="5623560"/>
            <a:ext cx="73152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 wrap="square" lIns="0" rIns="0" tIns="27432" bIns="27432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今日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103120"/>
            <a:ext cx="2743200" cy="32004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APPENDIX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3093720"/>
            <a:ext cx="1597152" cy="3048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468880"/>
            <a:ext cx="4572000" cy="11887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6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付録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749040"/>
            <a:ext cx="502920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本編を補足する資料です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35040" y="1920240"/>
            <a:ext cx="0" cy="384048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6492240" y="2011680"/>
            <a:ext cx="5150815" cy="0"/>
          </a:xfrm>
          <a:prstGeom prst="line">
            <a:avLst/>
          </a:prstGeom>
          <a:ln w="19050">
            <a:solidFill>
              <a:srgbClr val="22222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92240" y="2148840"/>
            <a:ext cx="82296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A-1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06640" y="2148840"/>
            <a:ext cx="32918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補足データ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2148840"/>
            <a:ext cx="941832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P.97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492240" y="2926080"/>
            <a:ext cx="51508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492240" y="3063240"/>
            <a:ext cx="82296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A-2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06640" y="3063240"/>
            <a:ext cx="32918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出典・参考文献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8480" y="3063240"/>
            <a:ext cx="941832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P.98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492240" y="3840480"/>
            <a:ext cx="51508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492240" y="3977640"/>
            <a:ext cx="82296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A-3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06640" y="3977640"/>
            <a:ext cx="32918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注意事項・免責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0" y="3977640"/>
            <a:ext cx="941832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P.99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6492240" y="4754880"/>
            <a:ext cx="51508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6492240" y="4892040"/>
            <a:ext cx="82296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A-4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0" y="4892040"/>
            <a:ext cx="329184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用語集を入力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98480" y="4892040"/>
            <a:ext cx="941832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r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P.XX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96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A-1　補足データ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本編 P.XX のグラフの元データです（単位：百万円）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97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1783080"/>
          <a:ext cx="11094414" cy="3675888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182508"/>
                <a:gridCol w="1455005"/>
                <a:gridCol w="1455005"/>
                <a:gridCol w="1455005"/>
                <a:gridCol w="1455005"/>
                <a:gridCol w="1455005"/>
                <a:gridCol w="1636881"/>
              </a:tblGrid>
              <a:tr h="384048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区分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20X1年度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20X2年度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20X3年度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20X4年度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20X5年度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年平均成長率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222222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</a:tr>
              <a:tr h="36576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項目A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X.X%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項目B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X.X%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項目C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X.X%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項目D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X.X%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項目E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X.X%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項目F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X.X%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項目G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X.X%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項目H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X.X%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l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合計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XX,XXX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 wrap="square" tIns="27432" bIns="27432" anchor="ctr">
                      <a:noAutofit/>
                    </a:bodyPr>
                    <a:lstStyle/>
                    <a:p>
                      <a:pPr algn="r"/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Yu Gothic"/>
                          <a:ea typeface="Yu Gothic"/>
                        </a:rPr>
                        <a:t>X.X%</a:t>
                      </a:r>
                    </a:p>
                  </a:txBody>
                  <a:tcPr anchor="ctr" marL="91440" marR="91440" marT="27432" marB="27432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9D9D9"/>
                      </a:solidFill>
                    </a:lnT>
                    <a:lnB w="19050">
                      <a:solidFill>
                        <a:srgbClr val="222222"/>
                      </a:solidFill>
                    </a:lnB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5943600"/>
            <a:ext cx="7315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出典：XXXXXXXX（20XX年）、社内データより作成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A-2　出典・参考文献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本資料で参照した資料の一覧です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98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10512"/>
            <a:ext cx="5486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[1]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1810512"/>
            <a:ext cx="476996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著者名（20XX）『資料タイトルを入力』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176272"/>
            <a:ext cx="4769968" cy="31089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発行元を入力、該当ページ P.XX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2468880"/>
            <a:ext cx="476996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https://xxxx.xx（20XX年XX月XX日閲覧）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816352"/>
            <a:ext cx="5486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[2]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2816352"/>
            <a:ext cx="476996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著者名（20XX）『資料タイトルを入力』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3182112"/>
            <a:ext cx="4769968" cy="31089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発行元を入力、該当ページ P.XX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3474720"/>
            <a:ext cx="476996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https://xxxx.xx（20XX年XX月XX日閲覧）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3822192"/>
            <a:ext cx="5486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[3]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3822192"/>
            <a:ext cx="476996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著者名（20XX）『資料タイトルを入力』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4187952"/>
            <a:ext cx="4769968" cy="31089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発行元を入力、該当ページ P.XX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480560"/>
            <a:ext cx="476996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https://xxxx.xx（20XX年XX月XX日閲覧）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828032"/>
            <a:ext cx="5486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[4]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" y="4828032"/>
            <a:ext cx="476996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著者名（20XX）『資料タイトルを入力』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3792"/>
            <a:ext cx="4769968" cy="31089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発行元を入力、該当ページ P.XX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43000" y="5486400"/>
            <a:ext cx="476996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https://xxxx.xx（20XX年XX月XX日閲覧）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87288" y="1810512"/>
            <a:ext cx="5486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[5]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1648" y="1810512"/>
            <a:ext cx="476996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著者名（20XX）『資料タイトルを入力』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81648" y="2176272"/>
            <a:ext cx="4769968" cy="31089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発行元を入力、該当ページ P.XX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81648" y="2468880"/>
            <a:ext cx="476996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https://xxxx.xx（20XX年XX月XX日閲覧）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87288" y="2816352"/>
            <a:ext cx="5486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[6]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81648" y="2816352"/>
            <a:ext cx="476996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著者名（20XX）『資料タイトルを入力』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81648" y="3182112"/>
            <a:ext cx="4769968" cy="31089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発行元を入力、該当ページ P.XX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81648" y="3474720"/>
            <a:ext cx="476996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https://xxxx.xx（20XX年XX月XX日閲覧）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87288" y="3822192"/>
            <a:ext cx="5486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[7]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81648" y="3822192"/>
            <a:ext cx="476996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著者名（20XX）『資料タイトルを入力』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81648" y="4187952"/>
            <a:ext cx="4769968" cy="31089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発行元を入力、該当ページ P.XX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81648" y="4480560"/>
            <a:ext cx="476996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https://xxxx.xx（20XX年XX月XX日閲覧）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87288" y="4828032"/>
            <a:ext cx="54864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[8]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81648" y="4828032"/>
            <a:ext cx="476996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著者名（20XX）『資料タイトルを入力』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81648" y="5193792"/>
            <a:ext cx="4769968" cy="310896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発行元を入力、該当ページ P.XX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81648" y="5486400"/>
            <a:ext cx="4769968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https://xxxx.xx（20XX年XX月XX日閲覧）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6096305" y="1828800"/>
            <a:ext cx="0" cy="393192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12064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94415" cy="566928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28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A-3　注意事項・免責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25296"/>
            <a:ext cx="11094415" cy="347472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本資料をご利用いただく際の注意事項です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37376"/>
            <a:ext cx="54864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資料タイトルを入力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185855" y="6437376"/>
            <a:ext cx="457200" cy="2743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ctr"/>
            <a:r>
              <a:rPr sz="12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99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783080"/>
            <a:ext cx="11094415" cy="731520"/>
          </a:xfrm>
          <a:prstGeom prst="rect">
            <a:avLst/>
          </a:prstGeom>
          <a:solidFill>
            <a:srgbClr val="FFF3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1783080"/>
            <a:ext cx="2011680" cy="7315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取り扱い区分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1783080"/>
            <a:ext cx="8579815" cy="73152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社外秘（関係者限り）　※ 区分を入力。無断での転載・複製を禁じます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2743200"/>
            <a:ext cx="4572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1.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743200"/>
            <a:ext cx="490712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注意事項の見出しを入力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3108960"/>
            <a:ext cx="4907128" cy="5943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注意事項・免責の内容を入力します。記載内容は作成時点の情報に基づきます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794760"/>
            <a:ext cx="4572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2.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3794760"/>
            <a:ext cx="490712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注意事項の見出しを入力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160520"/>
            <a:ext cx="4907128" cy="5943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注意事項・免責の内容を入力します。記載内容は作成時点の情報に基づきます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846320"/>
            <a:ext cx="4572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3.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4846320"/>
            <a:ext cx="490712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注意事項の見出しを入力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5212080"/>
            <a:ext cx="4907128" cy="5943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注意事項・免責の内容を入力します。記載内容は作成時点の情報に基づきます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87288" y="2743200"/>
            <a:ext cx="4572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4.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44488" y="2743200"/>
            <a:ext cx="490712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注意事項の見出しを入力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44488" y="3108960"/>
            <a:ext cx="4907128" cy="5943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注意事項・免責の内容を入力します。記載内容は作成時点の情報に基づきます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87288" y="3794760"/>
            <a:ext cx="4572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5.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44488" y="3794760"/>
            <a:ext cx="490712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注意事項の見出しを入力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44488" y="4160520"/>
            <a:ext cx="4907128" cy="5943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注意事項・免責の内容を入力します。記載内容は作成時点の情報に基づきます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87288" y="4846320"/>
            <a:ext cx="4572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6.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44488" y="4846320"/>
            <a:ext cx="4907128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4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注意事項の見出しを入力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44488" y="5212080"/>
            <a:ext cx="4907128" cy="594360"/>
          </a:xfrm>
          <a:prstGeom prst="rect">
            <a:avLst/>
          </a:prstGeom>
          <a:noFill/>
        </p:spPr>
        <p:txBody>
          <a:bodyPr wrap="square" lIns="0" rIns="0" tIns="27432" bIns="27432" anchor="t">
            <a:noAutofit/>
          </a:bodyPr>
          <a:lstStyle/>
          <a:p>
            <a:pPr algn="l"/>
            <a:r>
              <a:rPr sz="12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注意事項・免責の内容を入力します。記載内容は作成時点の情報に基づきます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48640" y="960120"/>
            <a:ext cx="11094415" cy="0"/>
          </a:xfrm>
          <a:prstGeom prst="line">
            <a:avLst/>
          </a:prstGeom>
          <a:ln w="12700">
            <a:solidFill>
              <a:srgbClr val="222222"/>
            </a:solidFill>
          </a:ln>
        </p:spPr>
      </p:cxnSp>
      <p:sp>
        <p:nvSpPr>
          <p:cNvPr id="3" name="TextBox 2"/>
          <p:cNvSpPr txBox="1"/>
          <p:nvPr/>
        </p:nvSpPr>
        <p:spPr>
          <a:xfrm>
            <a:off x="548640" y="1874520"/>
            <a:ext cx="54864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お問い合わせ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2786380"/>
            <a:ext cx="1597152" cy="203200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2331720"/>
            <a:ext cx="7315200" cy="8686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4000" b="1" lang="ja-JP" altLang="en-US">
                <a:solidFill>
                  <a:srgbClr val="222222"/>
                </a:solidFill>
                <a:latin typeface="Yu Gothic"/>
                <a:ea typeface="Yu Gothic"/>
              </a:rPr>
              <a:t>会社名を入力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7315200" cy="41148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8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部署名・担当者名を入力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160520"/>
            <a:ext cx="118872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TEL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83080" y="4160520"/>
            <a:ext cx="429768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XX-XXXX-XXXX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0" y="4160520"/>
            <a:ext cx="118872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MAIL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52360" y="4160520"/>
            <a:ext cx="429768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xxxx@xxxx.xx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00600"/>
            <a:ext cx="118872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WEB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83080" y="4800600"/>
            <a:ext cx="429768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https://xxxx.xx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0" y="4800600"/>
            <a:ext cx="118872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1" lang="ja-JP" altLang="en-US">
                <a:solidFill>
                  <a:srgbClr val="6B6B6B"/>
                </a:solidFill>
                <a:latin typeface="Yu Gothic"/>
                <a:ea typeface="Yu Gothic"/>
              </a:rPr>
              <a:t>ADDRESS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52360" y="4800600"/>
            <a:ext cx="4297680" cy="45720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600" b="0" lang="ja-JP" altLang="en-US">
                <a:solidFill>
                  <a:srgbClr val="222222"/>
                </a:solidFill>
                <a:latin typeface="Yu Gothic"/>
                <a:ea typeface="Yu Gothic"/>
              </a:rPr>
              <a:t>〒XXX-XXXX 住所を入力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48640" y="5715000"/>
            <a:ext cx="11094415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48640" y="5852160"/>
            <a:ext cx="7315200" cy="365760"/>
          </a:xfrm>
          <a:prstGeom prst="rect">
            <a:avLst/>
          </a:prstGeom>
          <a:noFill/>
        </p:spPr>
        <p:txBody>
          <a:bodyPr wrap="square" lIns="0" rIns="0" tIns="27432" bIns="27432" anchor="ctr">
            <a:noAutofit/>
          </a:bodyPr>
          <a:lstStyle/>
          <a:p>
            <a:pPr algn="l"/>
            <a:r>
              <a:rPr sz="1200" b="0" lang="ja-JP" altLang="en-US">
                <a:solidFill>
                  <a:srgbClr val="6B6B6B"/>
                </a:solidFill>
                <a:latin typeface="Yu Gothic"/>
                <a:ea typeface="Yu Gothic"/>
              </a:rPr>
              <a:t>© 20XX 会社名を入力 All Rights Reserved.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094415" y="5897880"/>
            <a:ext cx="548640" cy="73152"/>
          </a:xfrm>
          <a:prstGeom prst="rect">
            <a:avLst/>
          </a:prstGeom>
          <a:solidFill>
            <a:srgbClr val="FFC7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白基調イエローアクセント">
  <a:themeElements>
    <a:clrScheme name="Office">
      <a:dk1>
        <a:srgbClr val="222222"/>
      </a:dk1>
      <a:lt1>
        <a:srgbClr val="FFFFFF"/>
      </a:lt1>
      <a:dk2>
        <a:srgbClr val="6B6B6B"/>
      </a:dk2>
      <a:lt2>
        <a:srgbClr val="F4F4F4"/>
      </a:lt2>
      <a:accent1>
        <a:srgbClr val="FFC700"/>
      </a:accent1>
      <a:accent2>
        <a:srgbClr val="222222"/>
      </a:accent2>
      <a:accent3>
        <a:srgbClr val="6B6B6B"/>
      </a:accent3>
      <a:accent4>
        <a:srgbClr val="A6A6A6"/>
      </a:accent4>
      <a:accent5>
        <a:srgbClr val="D9D9D9"/>
      </a:accent5>
      <a:accent6>
        <a:srgbClr val="FFF3C4"/>
      </a:accent6>
      <a:hlink>
        <a:srgbClr val="0000FF"/>
      </a:hlink>
      <a:folHlink>
        <a:srgbClr val="800080"/>
      </a:folHlink>
    </a:clrScheme>
    <a:fontScheme name="Office">
      <a:majorFont>
        <a:latin typeface="Yu Gothic"/>
        <a:ea typeface="Yu Gothic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/>
        <a:ea typeface="Yu Gothic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365 Copilot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ビジネス汎用テンプレート（黄基調・汎用版）</dc:title>
  <dc:subject>白基調・イエローアクセントの汎用テンプレート（100パターン）</dc:subject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  <dc:language>ja-JP</dc:language>
</cp:coreProperties>
</file>